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257" r:id="rId3"/>
    <p:sldId id="2366" r:id="rId4"/>
    <p:sldId id="2367" r:id="rId5"/>
    <p:sldId id="2368" r:id="rId6"/>
    <p:sldId id="2372" r:id="rId7"/>
    <p:sldId id="2373" r:id="rId8"/>
    <p:sldId id="2374" r:id="rId9"/>
    <p:sldId id="1852" r:id="rId10"/>
    <p:sldId id="2375" r:id="rId11"/>
    <p:sldId id="2396" r:id="rId12"/>
    <p:sldId id="2378" r:id="rId13"/>
    <p:sldId id="2379" r:id="rId14"/>
    <p:sldId id="2380" r:id="rId15"/>
    <p:sldId id="2388" r:id="rId16"/>
    <p:sldId id="2389" r:id="rId17"/>
    <p:sldId id="2383" r:id="rId18"/>
    <p:sldId id="2386" r:id="rId19"/>
    <p:sldId id="2387" r:id="rId20"/>
    <p:sldId id="2390" r:id="rId21"/>
    <p:sldId id="2344" r:id="rId22"/>
    <p:sldId id="2391" r:id="rId23"/>
    <p:sldId id="2392" r:id="rId24"/>
    <p:sldId id="2369" r:id="rId25"/>
    <p:sldId id="1710" r:id="rId26"/>
    <p:sldId id="1697" r:id="rId27"/>
    <p:sldId id="1698" r:id="rId28"/>
    <p:sldId id="1212" r:id="rId29"/>
    <p:sldId id="2384" r:id="rId30"/>
    <p:sldId id="2385" r:id="rId31"/>
    <p:sldId id="258" r:id="rId32"/>
    <p:sldId id="259" r:id="rId3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F6F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4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EF94-7513-C245-83AC-D414F2622DDE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03DD-97C2-FB4A-B30E-154A149DEFE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7591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75C-A085-4A06-96E6-19C69E9499C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3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8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B08F-6EFF-474D-A583-3264B271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955DF-D71B-1A4A-867C-76BAB0A3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74EB5-2D6A-404D-971B-EAD77E09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4570-0611-6843-964B-F99B5D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1C912-2A92-5245-AD6C-CFB51686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427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85AF-82A6-2040-8CC7-3A0C320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62FA1-AE1D-CB4E-9A68-2563524C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3103-ED12-9C45-8CDC-D03F4E94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1A64-44EB-E14A-88F8-7782C9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0F22-A92D-F540-9624-67206AC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26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6790A-17F0-7F49-847D-4576846A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D4CAB-6200-DF4A-8002-F1952539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0A33-49C6-DD4E-BBC5-D3F531C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28B9-7443-9D44-BBD1-5034D02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FD0F-AAB2-3846-930A-7EC168F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31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CB99-7922-9A40-A9CE-6E01748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671A-F091-5548-85E7-1252DDEB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E826-2D55-A743-9F3A-2A05D9C8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90B0-4352-7540-A04B-F43E6B7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5BEC7-ACCE-554C-B1E7-961076BC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225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43BF-53C2-B146-8E92-862546C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D4105-4377-D64D-B746-37334DE5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8EB4-7C5D-B647-9741-3F7FFE42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F81C-968E-C243-B9E0-45A43E5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FE31-3297-3649-B46F-F25ED53D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298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4960-7FCD-E54A-B1E8-6C5999D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39F5-E4C8-674D-BF58-D4F32746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32C9E-76C3-1547-86C6-C605C08E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7E010-D4C9-4246-9C6E-F592DA6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5EC7B-ACF6-FD47-BF37-746029F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AAEF-F9B8-6845-8518-2F27CA2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7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1BF2-4D45-9A4D-AD63-86270984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0983-ADF6-1443-B243-F932F711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D0E58-1012-7B4E-BBA6-05F8DB6A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5A904-5499-6C44-B380-12C4D2FF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BE015-8C51-894B-B54F-18C50806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8199A-BB97-7341-A69C-D0EFB5F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D9556-9F0F-7349-9FCB-E7DF393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B4FC6-0B58-B64F-A091-B87E0D8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516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7DE9-4E8C-D34C-82D7-6A8F1CF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E4FE9-A7E7-D945-8818-A6DCF17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30671-49BD-2B43-89E8-DBA81607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7EC8B-CD5F-E34B-88A2-2E3CBF24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9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906A-3D66-9945-B80D-55C4475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C9BDE-FB7C-5546-A034-F65E871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A6AF4-A90C-C846-A434-057E596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49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CBFC-927E-6B40-8AFB-3B26247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983F-C704-B442-BA55-B2328229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A84D9-D0EA-1246-AFEF-BA23D72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A6A65-3466-1A44-99EE-FC4F0A0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3DBE4-16A5-9147-9ECD-0B774A1D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16800-A262-E248-84ED-959A62CA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79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51FD-8B45-6F4F-8CCD-912C531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3F570-C064-B448-867B-52588788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915EF-77CD-FB4B-8407-D5734413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114FB-1591-3B4F-A3B5-E3A779D6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55910-8980-4A49-AB67-FF3DDAF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1A1F-9C1A-E94C-BCFA-63B6A15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80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78A8B-09AF-134B-AEF2-8906C6E2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D122-01F5-0C45-8105-98B093AE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5C198-E442-884E-9194-B52DE894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DDC5-A27E-3344-AEBA-D4D5892E3003}" type="datetimeFigureOut">
              <a:rPr lang="en-RU" smtClean="0"/>
              <a:t>02/17/2023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37AEE-32D0-2344-84BA-06B5BA7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2F46-7D08-7B41-973C-7367D3DC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841B-9294-9448-BADF-57A84A4FD1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109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95;&#1077;&#1089;&#1090;&#1085;&#1099;&#1081;&#1079;&#1085;&#1072;&#1082;.&#1088;&#1092;/business/projects/beer/discount/application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&#1095;&#1077;&#1089;&#1090;&#1085;&#1099;&#1081;&#1079;&#1085;&#1072;&#1082;.&#1088;&#1092;/business/projects/dairy/materials/stock_list/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5;&#1077;&#1089;&#1090;&#1085;&#1099;&#1081;&#1079;&#1085;&#1072;&#1082;.&#1088;&#1092;/business/projects/beer/box_solutions/solutions_manufacturers/" TargetMode="External"/><Relationship Id="rId5" Type="http://schemas.openxmlformats.org/officeDocument/2006/relationships/hyperlink" Target="https://&#1095;&#1077;&#1089;&#1090;&#1085;&#1099;&#1081;&#1079;&#1085;&#1072;&#1082;.&#1088;&#1092;/business/projects/beer/materials/labels/" TargetMode="External"/><Relationship Id="rId4" Type="http://schemas.openxmlformats.org/officeDocument/2006/relationships/hyperlink" Target="https://&#1095;&#1077;&#1089;&#1090;&#1085;&#1099;&#1081;&#1079;&#1085;&#1072;&#1082;.&#1088;&#1092;/business/projects/beer/partners/manufactur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image" Target="../media/image66.png"/><Relationship Id="rId7" Type="http://schemas.microsoft.com/office/2007/relationships/hdphoto" Target="../media/hdphoto2.wdp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5" Type="http://schemas.openxmlformats.org/officeDocument/2006/relationships/image" Target="../media/image72.png"/><Relationship Id="rId10" Type="http://schemas.microsoft.com/office/2007/relationships/hdphoto" Target="../media/hdphoto4.wdp"/><Relationship Id="rId4" Type="http://schemas.openxmlformats.org/officeDocument/2006/relationships/image" Target="../media/image67.svg"/><Relationship Id="rId9" Type="http://schemas.openxmlformats.org/officeDocument/2006/relationships/image" Target="../media/image69.png"/><Relationship Id="rId1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4.png"/><Relationship Id="rId3" Type="http://schemas.openxmlformats.org/officeDocument/2006/relationships/image" Target="../media/image71.svg"/><Relationship Id="rId7" Type="http://schemas.openxmlformats.org/officeDocument/2006/relationships/image" Target="../media/image76.svg"/><Relationship Id="rId12" Type="http://schemas.openxmlformats.org/officeDocument/2006/relationships/image" Target="../media/image79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4.svg"/><Relationship Id="rId10" Type="http://schemas.openxmlformats.org/officeDocument/2006/relationships/image" Target="../media/image9.svg"/><Relationship Id="rId4" Type="http://schemas.openxmlformats.org/officeDocument/2006/relationships/image" Target="../media/image73.pn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71.svg"/><Relationship Id="rId7" Type="http://schemas.openxmlformats.org/officeDocument/2006/relationships/image" Target="../media/image74.svg"/><Relationship Id="rId12" Type="http://schemas.openxmlformats.org/officeDocument/2006/relationships/image" Target="../media/image7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6.svg"/><Relationship Id="rId5" Type="http://schemas.openxmlformats.org/officeDocument/2006/relationships/image" Target="../media/image9.svg"/><Relationship Id="rId10" Type="http://schemas.openxmlformats.org/officeDocument/2006/relationships/image" Target="../media/image75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7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png"/><Relationship Id="rId7" Type="http://schemas.openxmlformats.org/officeDocument/2006/relationships/hyperlink" Target="https://vk.com/crptec" TargetMode="External"/><Relationship Id="rId2" Type="http://schemas.openxmlformats.org/officeDocument/2006/relationships/hyperlink" Target="mailto:support@crpt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hyperlink" Target="https://t.me/crptbreaking" TargetMode="External"/><Relationship Id="rId5" Type="http://schemas.openxmlformats.org/officeDocument/2006/relationships/hyperlink" Target="https://www.youtube.com/channel/UCkEJSvm2kK7Fc8nznr-oVlQ" TargetMode="External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svg"/><Relationship Id="rId2" Type="http://schemas.openxmlformats.org/officeDocument/2006/relationships/hyperlink" Target="https://markirovka.crpt.ru/regis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hyperlink" Target="https://kb.crpt.ru/_wt/video_instructions" TargetMode="External"/><Relationship Id="rId4" Type="http://schemas.openxmlformats.org/officeDocument/2006/relationships/image" Target="../media/image34.svg"/><Relationship Id="rId9" Type="http://schemas.openxmlformats.org/officeDocument/2006/relationships/hyperlink" Target="https://&#1095;&#1077;&#1089;&#1090;&#1085;&#1099;&#1081;&#1079;&#1085;&#1072;&#1082;.&#1088;&#1092;/business/doc/?id=&#1048;&#1085;&#1089;&#1090;&#1088;&#1091;&#1082;&#1094;&#1080;&#1103;_&#1087;&#1086;_&#1088;&#1077;&#1075;&#1080;&#1089;&#1090;&#1088;&#1072;&#1094;&#1080;&#1080;_&#1091;&#1095;&#1072;&#1089;&#1090;&#1085;&#1080;&#1082;&#1072;_&#1086;&#1073;&#1086;&#1088;&#1086;&#1090;&#1072;_&#1090;&#1086;&#1074;&#1072;&#1088;&#1086;&#1074;.html" TargetMode="External"/><Relationship Id="rId1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BF365-9511-21E5-1A26-F3419C951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034" y="0"/>
            <a:ext cx="6417932" cy="6867940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id="{076EA0D3-D6B9-4848-8C57-535CBF4B28CD}"/>
              </a:ext>
            </a:extLst>
          </p:cNvPr>
          <p:cNvSpPr/>
          <p:nvPr/>
        </p:nvSpPr>
        <p:spPr>
          <a:xfrm>
            <a:off x="9035" y="0"/>
            <a:ext cx="6095999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111138AE-DB9F-BD4F-9BAE-EE7937A30C54}"/>
              </a:ext>
            </a:extLst>
          </p:cNvPr>
          <p:cNvSpPr/>
          <p:nvPr/>
        </p:nvSpPr>
        <p:spPr>
          <a:xfrm>
            <a:off x="703561" y="1536327"/>
            <a:ext cx="5061472" cy="1029476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пива</a:t>
            </a:r>
          </a:p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слабоалкогольных напитков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4602217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B0102E84-F84A-6F41-95C9-36A92CF2459E}"/>
              </a:ext>
            </a:extLst>
          </p:cNvPr>
          <p:cNvSpPr/>
          <p:nvPr/>
        </p:nvSpPr>
        <p:spPr>
          <a:xfrm>
            <a:off x="703562" y="2565801"/>
            <a:ext cx="3724060" cy="752477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</a:p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30 ноября 2022 г. № 2173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нанести код маркировки?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id="{FA7FDF28-825E-25E4-C1FC-DB7FE9371549}"/>
              </a:ext>
            </a:extLst>
          </p:cNvPr>
          <p:cNvSpPr/>
          <p:nvPr/>
        </p:nvSpPr>
        <p:spPr>
          <a:xfrm>
            <a:off x="516000" y="4610244"/>
            <a:ext cx="11160000" cy="1887756"/>
          </a:xfrm>
          <a:prstGeom prst="roundRect">
            <a:avLst>
              <a:gd name="adj" fmla="val 602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131">
            <a:extLst>
              <a:ext uri="{FF2B5EF4-FFF2-40B4-BE49-F238E27FC236}">
                <a16:creationId xmlns:a16="http://schemas.microsoft.com/office/drawing/2014/main" id="{93756CDB-F566-C843-ACC2-6395FFDB2D46}"/>
              </a:ext>
            </a:extLst>
          </p:cNvPr>
          <p:cNvSpPr/>
          <p:nvPr/>
        </p:nvSpPr>
        <p:spPr>
          <a:xfrm>
            <a:off x="515999" y="2347774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товара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(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GTIN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)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 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14</a:t>
            </a:r>
          </a:p>
        </p:txBody>
      </p:sp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id="{A4E775EA-1DF8-3F94-1E96-6651B2658EF5}"/>
              </a:ext>
            </a:extLst>
          </p:cNvPr>
          <p:cNvSpPr/>
          <p:nvPr/>
        </p:nvSpPr>
        <p:spPr>
          <a:xfrm>
            <a:off x="4075154" y="2347773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Серийный номер ед. товара (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S/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N)</a:t>
            </a: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Кол-во символов -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Скругленный прямоугольник 131">
            <a:extLst>
              <a:ext uri="{FF2B5EF4-FFF2-40B4-BE49-F238E27FC236}">
                <a16:creationId xmlns:a16="http://schemas.microsoft.com/office/drawing/2014/main" id="{E17CA2DB-72E7-D533-526F-004F821D7543}"/>
              </a:ext>
            </a:extLst>
          </p:cNvPr>
          <p:cNvSpPr/>
          <p:nvPr/>
        </p:nvSpPr>
        <p:spPr>
          <a:xfrm>
            <a:off x="516000" y="1483947"/>
            <a:ext cx="6840000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идентификации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7" name="Скругленный прямоугольник 131">
            <a:extLst>
              <a:ext uri="{FF2B5EF4-FFF2-40B4-BE49-F238E27FC236}">
                <a16:creationId xmlns:a16="http://schemas.microsoft.com/office/drawing/2014/main" id="{2922C31F-BC34-678F-068E-C15D90DF6CE3}"/>
              </a:ext>
            </a:extLst>
          </p:cNvPr>
          <p:cNvSpPr/>
          <p:nvPr/>
        </p:nvSpPr>
        <p:spPr>
          <a:xfrm>
            <a:off x="7564582" y="1483947"/>
            <a:ext cx="4111418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проверки</a:t>
            </a:r>
            <a:endParaRPr lang="ru-RU" sz="14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8" name="Скругленный прямоугольник 131">
            <a:extLst>
              <a:ext uri="{FF2B5EF4-FFF2-40B4-BE49-F238E27FC236}">
                <a16:creationId xmlns:a16="http://schemas.microsoft.com/office/drawing/2014/main" id="{B03E2105-C419-50BD-4A05-38C4DD6B6AC9}"/>
              </a:ext>
            </a:extLst>
          </p:cNvPr>
          <p:cNvSpPr/>
          <p:nvPr/>
        </p:nvSpPr>
        <p:spPr>
          <a:xfrm>
            <a:off x="7564582" y="2347774"/>
            <a:ext cx="4111418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Крипточасть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ED6D9B-EEDD-7924-FB8B-48C5586B9BD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620291" y="1926377"/>
            <a:ext cx="0" cy="421397"/>
          </a:xfrm>
          <a:prstGeom prst="line">
            <a:avLst/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EF21E4A-8CA9-EA5F-803E-0863819B9F2E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rot="5400000">
            <a:off x="2848095" y="1259868"/>
            <a:ext cx="421397" cy="1754415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DA0461B2-4A2D-A682-92D3-DFA9C64DF835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rot="16200000" flipH="1">
            <a:off x="4627672" y="1234705"/>
            <a:ext cx="421396" cy="1804740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DBCB44C-59C6-EE83-EA5C-95FA6C486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4" y="4950450"/>
            <a:ext cx="1233191" cy="1233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16738A-9202-F75C-05B7-88788F872605}"/>
              </a:ext>
            </a:extLst>
          </p:cNvPr>
          <p:cNvSpPr txBox="1"/>
          <p:nvPr/>
        </p:nvSpPr>
        <p:spPr>
          <a:xfrm>
            <a:off x="2181584" y="4877751"/>
            <a:ext cx="6786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кода маркировки: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&lt;FNC1&gt;0104664974393054215Ot:AR1&lt;GS&gt;93dGVz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85268-67E7-C24A-EECB-E139B2F7F825}"/>
              </a:ext>
            </a:extLst>
          </p:cNvPr>
          <p:cNvSpPr txBox="1"/>
          <p:nvPr/>
        </p:nvSpPr>
        <p:spPr>
          <a:xfrm>
            <a:off x="2181587" y="5329527"/>
            <a:ext cx="478588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признак символики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GS1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(код товара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04664974393054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символов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серийный номер -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5Ot:AR1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7 символов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66CB1-CAF1-5B86-8B9D-06EF2FBD787C}"/>
              </a:ext>
            </a:extLst>
          </p:cNvPr>
          <p:cNvSpPr txBox="1"/>
          <p:nvPr/>
        </p:nvSpPr>
        <p:spPr>
          <a:xfrm>
            <a:off x="7119448" y="5329527"/>
            <a:ext cx="440457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&lt;GS&gt;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разделитель групп, непечатный символ</a:t>
            </a:r>
          </a:p>
          <a:p>
            <a:pPr marL="28575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крипточасть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dGVz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(4 символа)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C49D60-5790-BDA3-2624-AC7598ED3CAD}"/>
              </a:ext>
            </a:extLst>
          </p:cNvPr>
          <p:cNvGrpSpPr/>
          <p:nvPr/>
        </p:nvGrpSpPr>
        <p:grpSpPr>
          <a:xfrm>
            <a:off x="515999" y="3299979"/>
            <a:ext cx="11160000" cy="907233"/>
            <a:chOff x="515999" y="3297772"/>
            <a:chExt cx="11302782" cy="907233"/>
          </a:xfrm>
        </p:grpSpPr>
        <p:sp>
          <p:nvSpPr>
            <p:cNvPr id="21" name="Скругленный прямоугольник 131">
              <a:extLst>
                <a:ext uri="{FF2B5EF4-FFF2-40B4-BE49-F238E27FC236}">
                  <a16:creationId xmlns:a16="http://schemas.microsoft.com/office/drawing/2014/main" id="{8FC5B0F0-A161-7B21-93B5-A48E66B81984}"/>
                </a:ext>
              </a:extLst>
            </p:cNvPr>
            <p:cNvSpPr/>
            <p:nvPr/>
          </p:nvSpPr>
          <p:spPr>
            <a:xfrm>
              <a:off x="515999" y="3297772"/>
              <a:ext cx="1665585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Признак символики 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GS1</a:t>
              </a:r>
              <a:b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</a:b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&lt;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FNC1&gt;</a:t>
              </a:r>
              <a:endPara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Скругленный прямоугольник 131">
              <a:extLst>
                <a:ext uri="{FF2B5EF4-FFF2-40B4-BE49-F238E27FC236}">
                  <a16:creationId xmlns:a16="http://schemas.microsoft.com/office/drawing/2014/main" id="{CE85B837-D093-E7CA-727C-9D2334F8C7D5}"/>
                </a:ext>
              </a:extLst>
            </p:cNvPr>
            <p:cNvSpPr/>
            <p:nvPr/>
          </p:nvSpPr>
          <p:spPr>
            <a:xfrm>
              <a:off x="243495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01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Скругленный прямоугольник 131">
              <a:extLst>
                <a:ext uri="{FF2B5EF4-FFF2-40B4-BE49-F238E27FC236}">
                  <a16:creationId xmlns:a16="http://schemas.microsoft.com/office/drawing/2014/main" id="{064F1BDA-1CCA-FF40-763F-7AD585599884}"/>
                </a:ext>
              </a:extLst>
            </p:cNvPr>
            <p:cNvSpPr/>
            <p:nvPr/>
          </p:nvSpPr>
          <p:spPr>
            <a:xfrm>
              <a:off x="3481682" y="3297772"/>
              <a:ext cx="77188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GTIN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Скругленный прямоугольник 131">
              <a:extLst>
                <a:ext uri="{FF2B5EF4-FFF2-40B4-BE49-F238E27FC236}">
                  <a16:creationId xmlns:a16="http://schemas.microsoft.com/office/drawing/2014/main" id="{FBA3EDC0-ADB6-ED06-53F3-9C23F465C9C5}"/>
                </a:ext>
              </a:extLst>
            </p:cNvPr>
            <p:cNvSpPr/>
            <p:nvPr/>
          </p:nvSpPr>
          <p:spPr>
            <a:xfrm>
              <a:off x="4765374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21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Скругленный прямоугольник 131">
              <a:extLst>
                <a:ext uri="{FF2B5EF4-FFF2-40B4-BE49-F238E27FC236}">
                  <a16:creationId xmlns:a16="http://schemas.microsoft.com/office/drawing/2014/main" id="{89EDD618-D922-A573-347B-47851832336E}"/>
                </a:ext>
              </a:extLst>
            </p:cNvPr>
            <p:cNvSpPr/>
            <p:nvPr/>
          </p:nvSpPr>
          <p:spPr>
            <a:xfrm>
              <a:off x="5817177" y="3297772"/>
              <a:ext cx="134686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SERIAL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(7)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Скругленный прямоугольник 131">
              <a:extLst>
                <a:ext uri="{FF2B5EF4-FFF2-40B4-BE49-F238E27FC236}">
                  <a16:creationId xmlns:a16="http://schemas.microsoft.com/office/drawing/2014/main" id="{65EA443A-DA7F-73F6-E209-EB8A7E8FAF60}"/>
                </a:ext>
              </a:extLst>
            </p:cNvPr>
            <p:cNvSpPr/>
            <p:nvPr/>
          </p:nvSpPr>
          <p:spPr>
            <a:xfrm>
              <a:off x="8756506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93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65F11C-DF63-D1A0-90BF-3B16C618523C}"/>
                </a:ext>
              </a:extLst>
            </p:cNvPr>
            <p:cNvSpPr txBox="1"/>
            <p:nvPr/>
          </p:nvSpPr>
          <p:spPr>
            <a:xfrm>
              <a:off x="3054230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RU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C0858F-2084-E2B2-960E-AF96AF3F0760}"/>
                </a:ext>
              </a:extLst>
            </p:cNvPr>
            <p:cNvSpPr txBox="1"/>
            <p:nvPr/>
          </p:nvSpPr>
          <p:spPr>
            <a:xfrm>
              <a:off x="4332851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RU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5ED399-0210-E27A-D33D-900B747C928F}"/>
                </a:ext>
              </a:extLst>
            </p:cNvPr>
            <p:cNvSpPr txBox="1"/>
            <p:nvPr/>
          </p:nvSpPr>
          <p:spPr>
            <a:xfrm>
              <a:off x="5389725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RU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009B0F-D380-953E-888D-A346EE9D9DB9}"/>
                </a:ext>
              </a:extLst>
            </p:cNvPr>
            <p:cNvSpPr txBox="1"/>
            <p:nvPr/>
          </p:nvSpPr>
          <p:spPr>
            <a:xfrm>
              <a:off x="7243326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RU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3" name="Скругленный прямоугольник 131">
              <a:extLst>
                <a:ext uri="{FF2B5EF4-FFF2-40B4-BE49-F238E27FC236}">
                  <a16:creationId xmlns:a16="http://schemas.microsoft.com/office/drawing/2014/main" id="{7104AA65-F181-F980-1801-D00FB4BD1AB7}"/>
                </a:ext>
              </a:extLst>
            </p:cNvPr>
            <p:cNvSpPr/>
            <p:nvPr/>
          </p:nvSpPr>
          <p:spPr>
            <a:xfrm>
              <a:off x="768097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D94D25-1B81-89C5-2181-D35029C1EB5E}"/>
                </a:ext>
              </a:extLst>
            </p:cNvPr>
            <p:cNvSpPr txBox="1"/>
            <p:nvPr/>
          </p:nvSpPr>
          <p:spPr>
            <a:xfrm>
              <a:off x="8314652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RU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6" name="Скругленный прямоугольник 131">
              <a:extLst>
                <a:ext uri="{FF2B5EF4-FFF2-40B4-BE49-F238E27FC236}">
                  <a16:creationId xmlns:a16="http://schemas.microsoft.com/office/drawing/2014/main" id="{B05B504D-1713-3D44-04A8-DC87B039FAF1}"/>
                </a:ext>
              </a:extLst>
            </p:cNvPr>
            <p:cNvSpPr/>
            <p:nvPr/>
          </p:nvSpPr>
          <p:spPr>
            <a:xfrm>
              <a:off x="9832042" y="3297772"/>
              <a:ext cx="198673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КОД ПРОВЕРКИ</a:t>
              </a: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(4)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2AEEB2-069C-A742-EA74-AB95030D3A06}"/>
                </a:ext>
              </a:extLst>
            </p:cNvPr>
            <p:cNvSpPr txBox="1"/>
            <p:nvPr/>
          </p:nvSpPr>
          <p:spPr>
            <a:xfrm>
              <a:off x="9390188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RU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</p:grp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id="{84BFF357-01EE-621B-0DCD-9EB8AC6045B5}"/>
              </a:ext>
            </a:extLst>
          </p:cNvPr>
          <p:cNvSpPr/>
          <p:nvPr/>
        </p:nvSpPr>
        <p:spPr>
          <a:xfrm>
            <a:off x="516000" y="3276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структуры кода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6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Нанесение КМ на пиво в кеге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0051D-D8F0-E482-789F-F415F7E14E5F}"/>
              </a:ext>
            </a:extLst>
          </p:cNvPr>
          <p:cNvSpPr txBox="1"/>
          <p:nvPr/>
        </p:nvSpPr>
        <p:spPr>
          <a:xfrm>
            <a:off x="512105" y="4771537"/>
            <a:ext cx="38334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Внутренняя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«Плечо»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кега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F19CF-3560-317E-79C1-8702F259CDCB}"/>
              </a:ext>
            </a:extLst>
          </p:cNvPr>
          <p:cNvSpPr txBox="1"/>
          <p:nvPr/>
        </p:nvSpPr>
        <p:spPr>
          <a:xfrm>
            <a:off x="4529895" y="4791434"/>
            <a:ext cx="4286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полимерного кега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Одноразовая картонная упаковка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F3C0AE-A992-F940-5D48-12171DAC913B}"/>
              </a:ext>
            </a:extLst>
          </p:cNvPr>
          <p:cNvCxnSpPr/>
          <p:nvPr/>
        </p:nvCxnSpPr>
        <p:spPr>
          <a:xfrm>
            <a:off x="4345554" y="1356839"/>
            <a:ext cx="0" cy="502851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A645335-EB0C-837D-FBF4-A0BAC0FED173}"/>
              </a:ext>
            </a:extLst>
          </p:cNvPr>
          <p:cNvSpPr/>
          <p:nvPr/>
        </p:nvSpPr>
        <p:spPr>
          <a:xfrm>
            <a:off x="8976000" y="1356840"/>
            <a:ext cx="2700000" cy="4922802"/>
          </a:xfrm>
          <a:prstGeom prst="roundRect">
            <a:avLst>
              <a:gd name="adj" fmla="val 6829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0" rIns="108000" bIns="135000" rtlCol="0" anchor="t"/>
          <a:lstStyle/>
          <a:p>
            <a:pPr algn="ctr"/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365C8B4-B18D-300E-E0C1-DCECD75AB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437" y="1824328"/>
            <a:ext cx="1177346" cy="1086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E45809-653C-89E5-A8E3-959437F0E2D4}"/>
              </a:ext>
            </a:extLst>
          </p:cNvPr>
          <p:cNvSpPr txBox="1"/>
          <p:nvPr/>
        </p:nvSpPr>
        <p:spPr>
          <a:xfrm>
            <a:off x="8975989" y="3217265"/>
            <a:ext cx="2700000" cy="2308324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поверхности кега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может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находиться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одного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средства идентификации, считываемого аппаратными средствами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 полимерного кега, на упаковку которого было нанесено средство идентификации,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 упаковки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вплоть до выбытия кега из оборота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2026F-88FA-346D-4CE3-CABCF712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7" y="1298198"/>
            <a:ext cx="2413000" cy="332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10C4A-8CA0-1FB7-E8D7-E0934AF0F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871" y="1556828"/>
            <a:ext cx="3771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производителю?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id="{C1FDC115-CECF-74E9-A447-92CD264A4371}"/>
              </a:ext>
            </a:extLst>
          </p:cNvPr>
          <p:cNvSpPr/>
          <p:nvPr/>
        </p:nvSpPr>
        <p:spPr>
          <a:xfrm>
            <a:off x="516000" y="5636633"/>
            <a:ext cx="11160000" cy="86547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endParaRPr lang="ru-RU" altLang="ru-RU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Малые предприятия: что потребуется для работы с пивом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6F37BBF5-F556-AA4B-B490-31BBDA83C92A}"/>
              </a:ext>
            </a:extLst>
          </p:cNvPr>
          <p:cNvSpPr txBox="1"/>
          <p:nvPr/>
        </p:nvSpPr>
        <p:spPr>
          <a:xfrm>
            <a:off x="693492" y="3094149"/>
            <a:ext cx="2790000" cy="108876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2000 руб.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организация уже использует электронную подпись, можно использовать ее.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7A732D29-FEE6-D374-F888-0714ACEAA068}"/>
              </a:ext>
            </a:extLst>
          </p:cNvPr>
          <p:cNvSpPr txBox="1"/>
          <p:nvPr/>
        </p:nvSpPr>
        <p:spPr>
          <a:xfrm>
            <a:off x="6273492" y="3094149"/>
            <a:ext cx="2790000" cy="161198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СКАНЕР ШТРИХ-КОДОВ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3 000 руб. </a:t>
            </a:r>
          </a:p>
          <a:p>
            <a:pPr lvl="0">
              <a:spcBef>
                <a:spcPts val="600"/>
              </a:spcBef>
            </a:pP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сканирования кодов и передачи сведений в ГИС МТ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(не обязательно при использовании ЛК ГИС МТ)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29CA461-8C87-63D6-01A2-D1687BA8DB8E}"/>
              </a:ext>
            </a:extLst>
          </p:cNvPr>
          <p:cNvSpPr txBox="1"/>
          <p:nvPr/>
        </p:nvSpPr>
        <p:spPr>
          <a:xfrm>
            <a:off x="3483492" y="3094149"/>
            <a:ext cx="2790000" cy="1642757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ПРИНТЕР ЭТИКЕТОК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11 000 руб. 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этикетки уже печатаются на продукции приобретать отдельный принтер не нужно. Можно настроить текущий, при условии поддержки </a:t>
            </a:r>
            <a:r>
              <a:rPr lang="en-US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DataMatrix</a:t>
            </a:r>
            <a:r>
              <a:rPr lang="en-US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GS1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D5620906-AD64-565C-8048-954B26D0D56F}"/>
              </a:ext>
            </a:extLst>
          </p:cNvPr>
          <p:cNvSpPr txBox="1"/>
          <p:nvPr/>
        </p:nvSpPr>
        <p:spPr>
          <a:xfrm>
            <a:off x="9063492" y="3094149"/>
            <a:ext cx="2790000" cy="2350643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ЛК ЧЗ ИЛИ ПО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Весь функционал бесплатно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доступен в личном кабинете.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использовать бесплатное решение от Оператора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Маркировка.Просто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использовать стандартный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 1С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коммерческие коробочные решения от системных интеграторов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F66A6DD-0B23-1CC4-ED7B-BB3F18B1D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311" y="1453964"/>
            <a:ext cx="1080000" cy="10800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559C53F-AACD-7010-FD0D-233367D2B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6620" y="1453964"/>
            <a:ext cx="1080000" cy="10800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2C37B37-AC4B-84F6-FD0C-7DAB39D00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48" y="1453964"/>
            <a:ext cx="1080000" cy="1080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0D4E44F7-E78D-E18B-18F2-602FD1A89A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5999" y="1453964"/>
            <a:ext cx="1144068" cy="1080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105CAA-81A1-86C4-7E50-09178400B8DE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69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2A4F98-B954-4F59-30EB-AC985656CA0C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3483490" y="2902308"/>
            <a:ext cx="2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624D4E-EECC-4C3A-92DF-BA636FBD9235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6273492" y="2902308"/>
            <a:ext cx="0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0704F2-B900-9779-E2F4-3CBC26E83E3F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906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B13D048-ECB9-0A9A-FCB8-EE3C52F73BF7}"/>
              </a:ext>
            </a:extLst>
          </p:cNvPr>
          <p:cNvSpPr/>
          <p:nvPr/>
        </p:nvSpPr>
        <p:spPr>
          <a:xfrm>
            <a:off x="51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RU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id="{B992958A-32CB-015A-CCAD-09E4A6D5D2F0}"/>
              </a:ext>
            </a:extLst>
          </p:cNvPr>
          <p:cNvSpPr/>
          <p:nvPr/>
        </p:nvSpPr>
        <p:spPr>
          <a:xfrm>
            <a:off x="609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RU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id="{D952739F-29E8-E7F5-EF6A-BA7935480206}"/>
              </a:ext>
            </a:extLst>
          </p:cNvPr>
          <p:cNvSpPr/>
          <p:nvPr/>
        </p:nvSpPr>
        <p:spPr>
          <a:xfrm>
            <a:off x="8885999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RU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F7FDAF0A-D3DC-A088-C4D2-0876C57D06B8}"/>
              </a:ext>
            </a:extLst>
          </p:cNvPr>
          <p:cNvSpPr/>
          <p:nvPr/>
        </p:nvSpPr>
        <p:spPr>
          <a:xfrm>
            <a:off x="3305998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RU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33D7B0-F41E-8166-C2D5-BF2E1806E7DC}"/>
              </a:ext>
            </a:extLst>
          </p:cNvPr>
          <p:cNvGrpSpPr/>
          <p:nvPr/>
        </p:nvGrpSpPr>
        <p:grpSpPr>
          <a:xfrm>
            <a:off x="1320839" y="5846230"/>
            <a:ext cx="9550323" cy="446276"/>
            <a:chOff x="1564144" y="5846230"/>
            <a:chExt cx="9550323" cy="446276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EC7A810F-0C63-2EE5-572C-C41B5B669206}"/>
                </a:ext>
              </a:extLst>
            </p:cNvPr>
            <p:cNvSpPr txBox="1"/>
            <p:nvPr/>
          </p:nvSpPr>
          <p:spPr>
            <a:xfrm>
              <a:off x="3014005" y="5846230"/>
              <a:ext cx="8100462" cy="446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 0 руб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– минимально (если уже есть используемое оборудование)</a:t>
              </a:r>
            </a:p>
            <a:p>
              <a:pPr lvl="0"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16 000 руб.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минимальная стоимость оснащения с бесплатным ПО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 участии в программе поддержки Оператора</a:t>
              </a:r>
            </a:p>
          </p:txBody>
        </p:sp>
        <p:sp>
          <p:nvSpPr>
            <p:cNvPr id="40" name="object 10">
              <a:extLst>
                <a:ext uri="{FF2B5EF4-FFF2-40B4-BE49-F238E27FC236}">
                  <a16:creationId xmlns:a16="http://schemas.microsoft.com/office/drawing/2014/main" id="{C41E9E8B-F5B7-D9CB-7EC5-464CA98DAA47}"/>
                </a:ext>
              </a:extLst>
            </p:cNvPr>
            <p:cNvSpPr txBox="1"/>
            <p:nvPr/>
          </p:nvSpPr>
          <p:spPr>
            <a:xfrm>
              <a:off x="1564144" y="5853925"/>
              <a:ext cx="158624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just"/>
              <a:r>
                <a:rPr lang="ru-RU" sz="2800" b="1" dirty="0">
                  <a:solidFill>
                    <a:srgbClr val="F6F42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ИТОГО: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73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903492" y="3478576"/>
            <a:ext cx="9802978" cy="23448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самостоятельно</a:t>
            </a:r>
            <a:endParaRPr lang="ru-PT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AA05D-966A-0A98-B01E-BF0BE72B35DC}"/>
              </a:ext>
            </a:extLst>
          </p:cNvPr>
          <p:cNvSpPr txBox="1"/>
          <p:nvPr/>
        </p:nvSpPr>
        <p:spPr>
          <a:xfrm>
            <a:off x="-114554" y="3729439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CE0D0-2F92-ADC2-4D8F-9664B395FD36}"/>
              </a:ext>
            </a:extLst>
          </p:cNvPr>
          <p:cNvSpPr txBox="1"/>
          <p:nvPr/>
        </p:nvSpPr>
        <p:spPr>
          <a:xfrm>
            <a:off x="1656000" y="3842448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987A1-7E64-7C20-157D-0ED61BE20F4A}"/>
              </a:ext>
            </a:extLst>
          </p:cNvPr>
          <p:cNvSpPr txBox="1"/>
          <p:nvPr/>
        </p:nvSpPr>
        <p:spPr>
          <a:xfrm>
            <a:off x="3190006" y="3856035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5DF0F-5355-B88F-F049-B1CE463723AD}"/>
              </a:ext>
            </a:extLst>
          </p:cNvPr>
          <p:cNvSpPr txBox="1"/>
          <p:nvPr/>
        </p:nvSpPr>
        <p:spPr>
          <a:xfrm>
            <a:off x="7242783" y="384388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A2EA2-064A-33DC-1426-2AE7DFF39E8A}"/>
              </a:ext>
            </a:extLst>
          </p:cNvPr>
          <p:cNvSpPr txBox="1"/>
          <p:nvPr/>
        </p:nvSpPr>
        <p:spPr>
          <a:xfrm>
            <a:off x="8851722" y="382840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8134C-FB1D-C0CB-66A5-E8A13E607546}"/>
              </a:ext>
            </a:extLst>
          </p:cNvPr>
          <p:cNvSpPr txBox="1"/>
          <p:nvPr/>
        </p:nvSpPr>
        <p:spPr>
          <a:xfrm>
            <a:off x="4731589" y="3845324"/>
            <a:ext cx="26929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техническое решение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Купить самостоятельно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Воспользоваться программами поддержки от Оператора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Использовать имеющиеся оборудование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600" y="2216121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90000" y="2285082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94011" y="2267564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0539" y="2253977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231719" y="2202497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25094" y="2210228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E343038D-968D-80C6-6F67-0FB1D5D44EB4}"/>
              </a:ext>
            </a:extLst>
          </p:cNvPr>
          <p:cNvSpPr/>
          <p:nvPr/>
        </p:nvSpPr>
        <p:spPr>
          <a:xfrm>
            <a:off x="54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EA41BEB-2475-942C-8B3D-EA4149F4056E}"/>
              </a:ext>
            </a:extLst>
          </p:cNvPr>
          <p:cNvSpPr/>
          <p:nvPr/>
        </p:nvSpPr>
        <p:spPr>
          <a:xfrm>
            <a:off x="240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72EE53A-91B2-7EE6-06AB-6AADE384B5BF}"/>
              </a:ext>
            </a:extLst>
          </p:cNvPr>
          <p:cNvSpPr/>
          <p:nvPr/>
        </p:nvSpPr>
        <p:spPr>
          <a:xfrm>
            <a:off x="3942515" y="3338119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02ED603-88E1-FFC6-128C-1F4EECEBD34F}"/>
              </a:ext>
            </a:extLst>
          </p:cNvPr>
          <p:cNvSpPr/>
          <p:nvPr/>
        </p:nvSpPr>
        <p:spPr>
          <a:xfrm>
            <a:off x="7787048" y="332597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9581EF8-78B1-62C7-A011-37B806E21E7D}"/>
              </a:ext>
            </a:extLst>
          </p:cNvPr>
          <p:cNvSpPr/>
          <p:nvPr/>
        </p:nvSpPr>
        <p:spPr>
          <a:xfrm>
            <a:off x="9395987" y="331049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DF2888E-71E2-94CF-EB48-5CFE6FC829C2}"/>
              </a:ext>
            </a:extLst>
          </p:cNvPr>
          <p:cNvSpPr/>
          <p:nvPr/>
        </p:nvSpPr>
        <p:spPr>
          <a:xfrm>
            <a:off x="5907603" y="3318223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57">
            <a:extLst>
              <a:ext uri="{FF2B5EF4-FFF2-40B4-BE49-F238E27FC236}">
                <a16:creationId xmlns:a16="http://schemas.microsoft.com/office/drawing/2014/main" id="{DB6F8902-D50F-0092-8FD3-8976B2FDBFF8}"/>
              </a:ext>
            </a:extLst>
          </p:cNvPr>
          <p:cNvSpPr/>
          <p:nvPr/>
        </p:nvSpPr>
        <p:spPr>
          <a:xfrm>
            <a:off x="10752501" y="3318824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C600B-AF20-B862-0FC5-FD175284F9C0}"/>
              </a:ext>
            </a:extLst>
          </p:cNvPr>
          <p:cNvSpPr txBox="1"/>
          <p:nvPr/>
        </p:nvSpPr>
        <p:spPr>
          <a:xfrm>
            <a:off x="10208236" y="3775605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 </a:t>
            </a:r>
          </a:p>
        </p:txBody>
      </p:sp>
      <p:pic>
        <p:nvPicPr>
          <p:cNvPr id="11" name="Graphic 18">
            <a:extLst>
              <a:ext uri="{FF2B5EF4-FFF2-40B4-BE49-F238E27FC236}">
                <a16:creationId xmlns:a16="http://schemas.microsoft.com/office/drawing/2014/main" id="{B0EDDC17-9A58-E0E1-49CB-EBDF9B7A6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8592" y="2229707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1134601" y="3699831"/>
            <a:ext cx="9838199" cy="1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 системным интегратором</a:t>
            </a:r>
            <a:endParaRPr lang="ru-PT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AA05D-966A-0A98-B01E-BF0BE72B35DC}"/>
              </a:ext>
            </a:extLst>
          </p:cNvPr>
          <p:cNvSpPr txBox="1"/>
          <p:nvPr/>
        </p:nvSpPr>
        <p:spPr>
          <a:xfrm>
            <a:off x="27109" y="4040256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CE0D0-2F92-ADC2-4D8F-9664B395FD36}"/>
              </a:ext>
            </a:extLst>
          </p:cNvPr>
          <p:cNvSpPr txBox="1"/>
          <p:nvPr/>
        </p:nvSpPr>
        <p:spPr>
          <a:xfrm>
            <a:off x="1887109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987A1-7E64-7C20-157D-0ED61BE20F4A}"/>
              </a:ext>
            </a:extLst>
          </p:cNvPr>
          <p:cNvSpPr txBox="1"/>
          <p:nvPr/>
        </p:nvSpPr>
        <p:spPr>
          <a:xfrm>
            <a:off x="3663030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5DF0F-5355-B88F-F049-B1CE463723AD}"/>
              </a:ext>
            </a:extLst>
          </p:cNvPr>
          <p:cNvSpPr txBox="1"/>
          <p:nvPr/>
        </p:nvSpPr>
        <p:spPr>
          <a:xfrm>
            <a:off x="7729412" y="4048667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A2EA2-064A-33DC-1426-2AE7DFF39E8A}"/>
              </a:ext>
            </a:extLst>
          </p:cNvPr>
          <p:cNvSpPr txBox="1"/>
          <p:nvPr/>
        </p:nvSpPr>
        <p:spPr>
          <a:xfrm>
            <a:off x="9172924" y="4039840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8134C-FB1D-C0CB-66A5-E8A13E607546}"/>
              </a:ext>
            </a:extLst>
          </p:cNvPr>
          <p:cNvSpPr txBox="1"/>
          <p:nvPr/>
        </p:nvSpPr>
        <p:spPr>
          <a:xfrm>
            <a:off x="5310734" y="4040256"/>
            <a:ext cx="2330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системного интегратора и техническое решение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09" y="2413929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1109" y="2482890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67035" y="2451785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27168" y="2458756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98861" y="2389795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178942" y="2414345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E343038D-968D-80C6-6F67-0FB1D5D44EB4}"/>
              </a:ext>
            </a:extLst>
          </p:cNvPr>
          <p:cNvSpPr/>
          <p:nvPr/>
        </p:nvSpPr>
        <p:spPr>
          <a:xfrm>
            <a:off x="77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EA41BEB-2475-942C-8B3D-EA4149F4056E}"/>
              </a:ext>
            </a:extLst>
          </p:cNvPr>
          <p:cNvSpPr/>
          <p:nvPr/>
        </p:nvSpPr>
        <p:spPr>
          <a:xfrm>
            <a:off x="263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72EE53A-91B2-7EE6-06AB-6AADE384B5BF}"/>
              </a:ext>
            </a:extLst>
          </p:cNvPr>
          <p:cNvSpPr/>
          <p:nvPr/>
        </p:nvSpPr>
        <p:spPr>
          <a:xfrm>
            <a:off x="4415539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02ED603-88E1-FFC6-128C-1F4EECEBD34F}"/>
              </a:ext>
            </a:extLst>
          </p:cNvPr>
          <p:cNvSpPr/>
          <p:nvPr/>
        </p:nvSpPr>
        <p:spPr>
          <a:xfrm>
            <a:off x="62985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9581EF8-78B1-62C7-A011-37B806E21E7D}"/>
              </a:ext>
            </a:extLst>
          </p:cNvPr>
          <p:cNvSpPr/>
          <p:nvPr/>
        </p:nvSpPr>
        <p:spPr>
          <a:xfrm>
            <a:off x="8267546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DF2888E-71E2-94CF-EB48-5CFE6FC829C2}"/>
              </a:ext>
            </a:extLst>
          </p:cNvPr>
          <p:cNvSpPr/>
          <p:nvPr/>
        </p:nvSpPr>
        <p:spPr>
          <a:xfrm>
            <a:off x="966312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58">
            <a:extLst>
              <a:ext uri="{FF2B5EF4-FFF2-40B4-BE49-F238E27FC236}">
                <a16:creationId xmlns:a16="http://schemas.microsoft.com/office/drawing/2014/main" id="{2B8C06AB-C9EE-C2A0-8151-E758885D501D}"/>
              </a:ext>
            </a:extLst>
          </p:cNvPr>
          <p:cNvSpPr/>
          <p:nvPr/>
        </p:nvSpPr>
        <p:spPr>
          <a:xfrm>
            <a:off x="10999355" y="3497248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961BD-B861-9356-7A74-CEA6112FD6AB}"/>
              </a:ext>
            </a:extLst>
          </p:cNvPr>
          <p:cNvSpPr txBox="1"/>
          <p:nvPr/>
        </p:nvSpPr>
        <p:spPr>
          <a:xfrm>
            <a:off x="10455090" y="3980602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</a:t>
            </a:r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id="{97D469D6-D448-23E5-0F51-11541112C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5446" y="2401528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4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E87E161-2FD3-BF27-A1F1-F37567305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248" y="854289"/>
            <a:ext cx="5721752" cy="600371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поддержки: Компенсация 50% на оборудование для маркировки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220960A-5F6A-FA15-19EC-C62649E9B361}"/>
              </a:ext>
            </a:extLst>
          </p:cNvPr>
          <p:cNvSpPr txBox="1"/>
          <p:nvPr/>
        </p:nvSpPr>
        <p:spPr>
          <a:xfrm>
            <a:off x="516000" y="1790099"/>
            <a:ext cx="558000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Производители до 300 тыс. дал/год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Быть участником только одной программы от Оператора: рассрочка или скидка 50%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оборудование для маркировки кег можно подать заявку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15.02.2023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поставка оборудования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рабочих дней 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 дня получения оплаты. До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01.05.2023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оборудование для маркировки бутылок.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Оператором разработан перечень типовых комплектов, которые включают разные виды оборудования в зависимости от типа линий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производственная линия = 1 комплект оборудования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заполнить заявку на сайте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4A9B8D-63DB-08B2-B685-50A42DF1250E}"/>
              </a:ext>
            </a:extLst>
          </p:cNvPr>
          <p:cNvSpPr txBox="1"/>
          <p:nvPr/>
        </p:nvSpPr>
        <p:spPr>
          <a:xfrm>
            <a:off x="516000" y="5560454"/>
            <a:ext cx="581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Ссылка на заявку: </a:t>
            </a:r>
          </a:p>
          <a:p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честныйзнак.рф/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business/projects/beer/discount/application/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460956"/>
            <a:ext cx="558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89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6A098B-889F-7546-E67C-862B92AB7924}"/>
              </a:ext>
            </a:extLst>
          </p:cNvPr>
          <p:cNvCxnSpPr>
            <a:cxnSpLocks/>
          </p:cNvCxnSpPr>
          <p:nvPr/>
        </p:nvCxnSpPr>
        <p:spPr>
          <a:xfrm>
            <a:off x="516000" y="279957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поддержки: Беспроцентная рассрочка на оборудование для маркировки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D809F72B-6F8C-EF1E-48A1-20D20D28719C}"/>
              </a:ext>
            </a:extLst>
          </p:cNvPr>
          <p:cNvSpPr/>
          <p:nvPr/>
        </p:nvSpPr>
        <p:spPr>
          <a:xfrm>
            <a:off x="6312000" y="3118018"/>
            <a:ext cx="5400000" cy="3362036"/>
          </a:xfrm>
          <a:prstGeom prst="roundRect">
            <a:avLst>
              <a:gd name="adj" fmla="val 439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tIns="180000" rIns="180000" bIns="180000" rtlCol="0" anchor="t"/>
          <a:lstStyle/>
          <a:p>
            <a:pPr algn="just"/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завершен прием заявок на рассрочку на оборудование для маркировки кег,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стекло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15.04.2023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рассрочку оборудования для маркировки алюминиевых банок</a:t>
            </a: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id="{ABCA0771-8812-9C94-B242-9D95E702B627}"/>
              </a:ext>
            </a:extLst>
          </p:cNvPr>
          <p:cNvSpPr/>
          <p:nvPr/>
        </p:nvSpPr>
        <p:spPr>
          <a:xfrm>
            <a:off x="515999" y="3118018"/>
            <a:ext cx="4679456" cy="3362036"/>
          </a:xfrm>
          <a:prstGeom prst="roundRect">
            <a:avLst>
              <a:gd name="adj" fmla="val 4396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НУЖНО?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интегратора 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Определить техническое решение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заявку на оборудование в рассрочку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 в Честном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ЗНАКе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(Личный Кабинет)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Подключить ЭДО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A66B3-028E-00E6-002A-BAAC9AFC76D7}"/>
              </a:ext>
            </a:extLst>
          </p:cNvPr>
          <p:cNvCxnSpPr>
            <a:cxnSpLocks/>
          </p:cNvCxnSpPr>
          <p:nvPr/>
        </p:nvCxnSpPr>
        <p:spPr>
          <a:xfrm flipH="1">
            <a:off x="762001" y="3753350"/>
            <a:ext cx="40732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90F405-C727-D067-A3D1-02720FB576FD}"/>
              </a:ext>
            </a:extLst>
          </p:cNvPr>
          <p:cNvSpPr txBox="1"/>
          <p:nvPr/>
        </p:nvSpPr>
        <p:spPr>
          <a:xfrm>
            <a:off x="515999" y="1337412"/>
            <a:ext cx="11159999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Беспроцентная рассрочка на 3 года. Первый год оплата не требуется, далее оплата равными частями;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 можно только типовые модели оборудования и «периферийное» (автоматизация, отбраковка) оборудование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Внедрение маркировки системными интеграторами из списка (17 технологических партнеров).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40D6D0A-4929-B75B-7E6E-932E2AFCC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42903" y="3897426"/>
            <a:ext cx="621722" cy="62172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768DE73-28DE-7BF2-C993-D030BC3B3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08986" y="3863655"/>
            <a:ext cx="621722" cy="62172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CA8D5C3-FE15-463E-E08A-9FE1151107A9}"/>
              </a:ext>
            </a:extLst>
          </p:cNvPr>
          <p:cNvGrpSpPr/>
          <p:nvPr/>
        </p:nvGrpSpPr>
        <p:grpSpPr>
          <a:xfrm>
            <a:off x="5482263" y="4436950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8EA3CEAF-38D3-DC18-4310-E4E2EF10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B55BEA7-95D7-2672-3F1E-DF982A68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0ECF40-E19A-DD99-D537-B084369C3796}"/>
              </a:ext>
            </a:extLst>
          </p:cNvPr>
          <p:cNvSpPr txBox="1"/>
          <p:nvPr/>
        </p:nvSpPr>
        <p:spPr>
          <a:xfrm>
            <a:off x="4835236" y="2579195"/>
            <a:ext cx="2521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622D16E8-4E28-CD19-876E-CF0793DF49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497355" y="521271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ttle of alcohol&#10;&#10;Description automatically generated with medium confidence">
            <a:extLst>
              <a:ext uri="{FF2B5EF4-FFF2-40B4-BE49-F238E27FC236}">
                <a16:creationId xmlns:a16="http://schemas.microsoft.com/office/drawing/2014/main" id="{428D9EEA-49C6-2164-9664-97CE7F936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781" y="844391"/>
            <a:ext cx="6456219" cy="6013609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Рекомендации по выбору технологического партнера и технологического решения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8D11298D-A1F6-5255-0350-11487D528F24}"/>
              </a:ext>
            </a:extLst>
          </p:cNvPr>
          <p:cNvSpPr txBox="1"/>
          <p:nvPr/>
        </p:nvSpPr>
        <p:spPr>
          <a:xfrm>
            <a:off x="516000" y="1483239"/>
            <a:ext cx="6217309" cy="47359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Перечень технологических партнеров: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business/projects/beer/partners/manufacturer/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Подбор расходных материалов, перечень поставщиков. Результаты тестирования 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риббонов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в сочетании с различными типами этикеток:</a:t>
            </a:r>
          </a:p>
          <a:p>
            <a:pPr lvl="0"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    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business/projects/beer/materials/labels/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spcBef>
                <a:spcPts val="600"/>
              </a:spcBef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для малых производителей: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business/projects/beer/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box_solutions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solutions_manufacturers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расходных материалов и запчастей к оборудованию для нанесения на складе «Честный знак»: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business/projects/dairy/materials/stock_list/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8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такое «Маркировка»?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48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кегами в рознице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DE0CA844-2B49-ED51-C457-B70895EC6013}"/>
              </a:ext>
            </a:extLst>
          </p:cNvPr>
          <p:cNvSpPr/>
          <p:nvPr/>
        </p:nvSpPr>
        <p:spPr>
          <a:xfrm>
            <a:off x="8107817" y="1896802"/>
            <a:ext cx="3504529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id="{842336D6-1DF0-3A01-D334-62F892C1E065}"/>
              </a:ext>
            </a:extLst>
          </p:cNvPr>
          <p:cNvSpPr/>
          <p:nvPr/>
        </p:nvSpPr>
        <p:spPr>
          <a:xfrm>
            <a:off x="5809051" y="1896802"/>
            <a:ext cx="2144277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7EEC2E3A-7DB1-3DB0-B9C0-FAA1899FBA75}"/>
              </a:ext>
            </a:extLst>
          </p:cNvPr>
          <p:cNvSpPr/>
          <p:nvPr/>
        </p:nvSpPr>
        <p:spPr>
          <a:xfrm>
            <a:off x="3438862" y="1896802"/>
            <a:ext cx="2229850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771F68AB-0B64-A465-38EA-B5C2092B38CD}"/>
              </a:ext>
            </a:extLst>
          </p:cNvPr>
          <p:cNvSpPr/>
          <p:nvPr/>
        </p:nvSpPr>
        <p:spPr>
          <a:xfrm>
            <a:off x="573476" y="1896802"/>
            <a:ext cx="2575032" cy="4824503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228024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 для розницы</a:t>
            </a:r>
            <a:endParaRPr lang="en-US" sz="2000" b="1" dirty="0">
              <a:solidFill>
                <a:srgbClr val="6D6E71"/>
              </a:solidFill>
              <a:highlight>
                <a:srgbClr val="FF0000"/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53">
            <a:extLst>
              <a:ext uri="{FF2B5EF4-FFF2-40B4-BE49-F238E27FC236}">
                <a16:creationId xmlns:a16="http://schemas.microsoft.com/office/drawing/2014/main" id="{89AFDA99-ED7E-C44A-CEB4-66F3321B6394}"/>
              </a:ext>
            </a:extLst>
          </p:cNvPr>
          <p:cNvSpPr/>
          <p:nvPr/>
        </p:nvSpPr>
        <p:spPr>
          <a:xfrm>
            <a:off x="697260" y="2039056"/>
            <a:ext cx="2338649" cy="607034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</a:t>
            </a:r>
            <a:r>
              <a:rPr lang="ru-RU" sz="12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при приемке продукции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id="{B8AF60D2-27B9-C727-0CC5-BC85C0CF4D1F}"/>
              </a:ext>
            </a:extLst>
          </p:cNvPr>
          <p:cNvSpPr/>
          <p:nvPr/>
        </p:nvSpPr>
        <p:spPr>
          <a:xfrm>
            <a:off x="1068214" y="3399751"/>
            <a:ext cx="1993095" cy="347570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Считываемость 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id="{90FED805-9783-8C7B-6DDF-31CC7421F55F}"/>
              </a:ext>
            </a:extLst>
          </p:cNvPr>
          <p:cNvSpPr/>
          <p:nvPr/>
        </p:nvSpPr>
        <p:spPr>
          <a:xfrm>
            <a:off x="8221833" y="2039055"/>
            <a:ext cx="3248530" cy="432460"/>
          </a:xfrm>
          <a:prstGeom prst="roundRect">
            <a:avLst>
              <a:gd name="adj" fmla="val 7708"/>
            </a:avLst>
          </a:prstGeom>
          <a:solidFill>
            <a:srgbClr val="F7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Старт продажи пива из кегов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53">
            <a:extLst>
              <a:ext uri="{FF2B5EF4-FFF2-40B4-BE49-F238E27FC236}">
                <a16:creationId xmlns:a16="http://schemas.microsoft.com/office/drawing/2014/main" id="{755C0B29-3CDE-7A09-5B74-8E1306DE4174}"/>
              </a:ext>
            </a:extLst>
          </p:cNvPr>
          <p:cNvSpPr/>
          <p:nvPr/>
        </p:nvSpPr>
        <p:spPr>
          <a:xfrm>
            <a:off x="1068214" y="2874637"/>
            <a:ext cx="1993095" cy="363899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средства идентификации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6CB92AEB-CB44-8914-0F7D-81413470C31E}"/>
              </a:ext>
            </a:extLst>
          </p:cNvPr>
          <p:cNvSpPr/>
          <p:nvPr/>
        </p:nvSpPr>
        <p:spPr>
          <a:xfrm>
            <a:off x="677069" y="6074402"/>
            <a:ext cx="7152156" cy="417498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участника оборота в личном кабинете Честного Знака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id="{75EA230A-3893-3DC3-0A56-5E8B96F1C38C}"/>
              </a:ext>
            </a:extLst>
          </p:cNvPr>
          <p:cNvSpPr/>
          <p:nvPr/>
        </p:nvSpPr>
        <p:spPr>
          <a:xfrm>
            <a:off x="3507850" y="2039056"/>
            <a:ext cx="2035214" cy="653274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Обновить ПО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phic 36">
            <a:extLst>
              <a:ext uri="{FF2B5EF4-FFF2-40B4-BE49-F238E27FC236}">
                <a16:creationId xmlns:a16="http://schemas.microsoft.com/office/drawing/2014/main" id="{E3103A75-FCDF-AD03-A7D8-D29540AB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53664" y="3257768"/>
            <a:ext cx="2212833" cy="2305037"/>
          </a:xfrm>
          <a:prstGeom prst="rect">
            <a:avLst/>
          </a:prstGeom>
        </p:spPr>
      </p:pic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F975E5A6-52B4-9B01-2D64-AA5CB33D0F1F}"/>
              </a:ext>
            </a:extLst>
          </p:cNvPr>
          <p:cNvSpPr/>
          <p:nvPr/>
        </p:nvSpPr>
        <p:spPr>
          <a:xfrm>
            <a:off x="1059180" y="3908536"/>
            <a:ext cx="1993095" cy="382735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Статус кода маркировки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id="{0597B60C-6DF4-7D29-6D96-A2C1A7D6EC69}"/>
              </a:ext>
            </a:extLst>
          </p:cNvPr>
          <p:cNvCxnSpPr>
            <a:cxnSpLocks/>
          </p:cNvCxnSpPr>
          <p:nvPr/>
        </p:nvCxnSpPr>
        <p:spPr>
          <a:xfrm rot="5400000">
            <a:off x="107787" y="3422630"/>
            <a:ext cx="1469162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348F31A-8A19-3217-7F43-DE981FF3726A}"/>
              </a:ext>
            </a:extLst>
          </p:cNvPr>
          <p:cNvCxnSpPr>
            <a:cxnSpLocks/>
          </p:cNvCxnSpPr>
          <p:nvPr/>
        </p:nvCxnSpPr>
        <p:spPr>
          <a:xfrm flipH="1">
            <a:off x="842367" y="306494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264771A-F199-5F6C-F6A4-2B16BCF36B1D}"/>
              </a:ext>
            </a:extLst>
          </p:cNvPr>
          <p:cNvCxnSpPr>
            <a:cxnSpLocks/>
          </p:cNvCxnSpPr>
          <p:nvPr/>
        </p:nvCxnSpPr>
        <p:spPr>
          <a:xfrm flipH="1">
            <a:off x="842367" y="359722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A5F15FC-95CE-0CED-6E0E-9F29C028EC3B}"/>
              </a:ext>
            </a:extLst>
          </p:cNvPr>
          <p:cNvCxnSpPr>
            <a:cxnSpLocks/>
          </p:cNvCxnSpPr>
          <p:nvPr/>
        </p:nvCxnSpPr>
        <p:spPr>
          <a:xfrm flipH="1">
            <a:off x="842367" y="4132863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>
                <a16:creationId xmlns:a16="http://schemas.microsoft.com/office/drawing/2014/main" id="{0D4112F3-CE1D-3170-49EE-DC96D62051D2}"/>
              </a:ext>
            </a:extLst>
          </p:cNvPr>
          <p:cNvCxnSpPr>
            <a:cxnSpLocks/>
          </p:cNvCxnSpPr>
          <p:nvPr/>
        </p:nvCxnSpPr>
        <p:spPr>
          <a:xfrm>
            <a:off x="573475" y="1402053"/>
            <a:ext cx="11038871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A9EFE536-3368-E149-1E02-862A11A4D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0697" y="126579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Rounded Rectangle 53">
            <a:extLst>
              <a:ext uri="{FF2B5EF4-FFF2-40B4-BE49-F238E27FC236}">
                <a16:creationId xmlns:a16="http://schemas.microsoft.com/office/drawing/2014/main" id="{CF82ECEC-8171-6822-F363-FEFD73AE182D}"/>
              </a:ext>
            </a:extLst>
          </p:cNvPr>
          <p:cNvSpPr/>
          <p:nvPr/>
        </p:nvSpPr>
        <p:spPr>
          <a:xfrm>
            <a:off x="3882780" y="2875185"/>
            <a:ext cx="1660283" cy="417487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-учетную систему 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Соединительная линия уступом 49">
            <a:extLst>
              <a:ext uri="{FF2B5EF4-FFF2-40B4-BE49-F238E27FC236}">
                <a16:creationId xmlns:a16="http://schemas.microsoft.com/office/drawing/2014/main" id="{B4FCD55A-855B-4F1F-091B-D159FB041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65781" y="3431502"/>
            <a:ext cx="1495143" cy="9424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FB997D3-57FC-7398-62DA-3D4B217C1BF1}"/>
              </a:ext>
            </a:extLst>
          </p:cNvPr>
          <p:cNvCxnSpPr>
            <a:cxnSpLocks/>
          </p:cNvCxnSpPr>
          <p:nvPr/>
        </p:nvCxnSpPr>
        <p:spPr>
          <a:xfrm flipH="1">
            <a:off x="3609969" y="3065536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3">
            <a:extLst>
              <a:ext uri="{FF2B5EF4-FFF2-40B4-BE49-F238E27FC236}">
                <a16:creationId xmlns:a16="http://schemas.microsoft.com/office/drawing/2014/main" id="{43642825-8CC5-567A-5F5D-51EF20742B8E}"/>
              </a:ext>
            </a:extLst>
          </p:cNvPr>
          <p:cNvSpPr/>
          <p:nvPr/>
        </p:nvSpPr>
        <p:spPr>
          <a:xfrm>
            <a:off x="5959066" y="2018713"/>
            <a:ext cx="1870159" cy="687350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Внедрить процессы маркировки в текущие БП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53">
            <a:extLst>
              <a:ext uri="{FF2B5EF4-FFF2-40B4-BE49-F238E27FC236}">
                <a16:creationId xmlns:a16="http://schemas.microsoft.com/office/drawing/2014/main" id="{2395EF98-FBE7-C5E0-874F-B5FC51D17556}"/>
              </a:ext>
            </a:extLst>
          </p:cNvPr>
          <p:cNvSpPr/>
          <p:nvPr/>
        </p:nvSpPr>
        <p:spPr>
          <a:xfrm>
            <a:off x="6302291" y="2888919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Подготовить инструкции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Соединительная линия уступом 60">
            <a:extLst>
              <a:ext uri="{FF2B5EF4-FFF2-40B4-BE49-F238E27FC236}">
                <a16:creationId xmlns:a16="http://schemas.microsoft.com/office/drawing/2014/main" id="{B5C85FE4-FFAC-B112-F914-2214904744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8196" y="3152328"/>
            <a:ext cx="901239" cy="133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447CEF8-2ABF-7AB4-0564-023BD18CF475}"/>
              </a:ext>
            </a:extLst>
          </p:cNvPr>
          <p:cNvCxnSpPr>
            <a:cxnSpLocks/>
          </p:cNvCxnSpPr>
          <p:nvPr/>
        </p:nvCxnSpPr>
        <p:spPr>
          <a:xfrm flipH="1">
            <a:off x="6029480" y="30792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53">
            <a:extLst>
              <a:ext uri="{FF2B5EF4-FFF2-40B4-BE49-F238E27FC236}">
                <a16:creationId xmlns:a16="http://schemas.microsoft.com/office/drawing/2014/main" id="{F59F6114-42C3-B21D-D4CB-A345D354DF44}"/>
              </a:ext>
            </a:extLst>
          </p:cNvPr>
          <p:cNvSpPr/>
          <p:nvPr/>
        </p:nvSpPr>
        <p:spPr>
          <a:xfrm>
            <a:off x="6302291" y="3413263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Обучить персонал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A5C575F2-48AD-4CEC-6991-54AF43C74074}"/>
              </a:ext>
            </a:extLst>
          </p:cNvPr>
          <p:cNvCxnSpPr>
            <a:cxnSpLocks/>
          </p:cNvCxnSpPr>
          <p:nvPr/>
        </p:nvCxnSpPr>
        <p:spPr>
          <a:xfrm flipH="1">
            <a:off x="6029480" y="3603613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4ADACBAA-024F-7CD4-4135-276A3D8E3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0280" y="1275537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2880DC03-E80E-25C0-4B81-43F76C58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9449" y="127668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id="{3038D42F-1599-C482-F206-7D10C9619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74"/>
                    </a14:imgEffect>
                    <a14:imgEffect>
                      <a14:saturation sat="1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6377" y="1245904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6" name="Rounded Rectangle 53">
            <a:extLst>
              <a:ext uri="{FF2B5EF4-FFF2-40B4-BE49-F238E27FC236}">
                <a16:creationId xmlns:a16="http://schemas.microsoft.com/office/drawing/2014/main" id="{0D9C14A2-E9C5-99F5-1D0B-F4833ADC2377}"/>
              </a:ext>
            </a:extLst>
          </p:cNvPr>
          <p:cNvSpPr/>
          <p:nvPr/>
        </p:nvSpPr>
        <p:spPr>
          <a:xfrm>
            <a:off x="3866535" y="3414165"/>
            <a:ext cx="1660283" cy="362748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Кассовое ПО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ounded Rectangle 53">
            <a:extLst>
              <a:ext uri="{FF2B5EF4-FFF2-40B4-BE49-F238E27FC236}">
                <a16:creationId xmlns:a16="http://schemas.microsoft.com/office/drawing/2014/main" id="{52EFC8D8-DB54-1974-DDB7-A49C576CB031}"/>
              </a:ext>
            </a:extLst>
          </p:cNvPr>
          <p:cNvSpPr/>
          <p:nvPr/>
        </p:nvSpPr>
        <p:spPr>
          <a:xfrm>
            <a:off x="3890876" y="3963856"/>
            <a:ext cx="1635942" cy="327416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Протестировать подачу сведений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0AF6D53D-68CE-2709-7F77-1EA47475BE42}"/>
              </a:ext>
            </a:extLst>
          </p:cNvPr>
          <p:cNvCxnSpPr>
            <a:cxnSpLocks/>
          </p:cNvCxnSpPr>
          <p:nvPr/>
        </p:nvCxnSpPr>
        <p:spPr>
          <a:xfrm flipH="1">
            <a:off x="3609969" y="36013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46BCC814-1C54-49AD-9540-A8DD4EAF7034}"/>
              </a:ext>
            </a:extLst>
          </p:cNvPr>
          <p:cNvCxnSpPr>
            <a:cxnSpLocks/>
          </p:cNvCxnSpPr>
          <p:nvPr/>
        </p:nvCxnSpPr>
        <p:spPr>
          <a:xfrm flipH="1">
            <a:off x="3618064" y="4157211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024B2AB-7FE5-2E00-6474-3D6C9CB4933B}"/>
              </a:ext>
            </a:extLst>
          </p:cNvPr>
          <p:cNvSpPr txBox="1"/>
          <p:nvPr/>
        </p:nvSpPr>
        <p:spPr>
          <a:xfrm>
            <a:off x="1330491" y="1626961"/>
            <a:ext cx="21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en-RU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1067852-FB77-2D77-CEB3-DA8E0772623A}"/>
              </a:ext>
            </a:extLst>
          </p:cNvPr>
          <p:cNvSpPr txBox="1"/>
          <p:nvPr/>
        </p:nvSpPr>
        <p:spPr>
          <a:xfrm>
            <a:off x="8678934" y="1619253"/>
            <a:ext cx="19736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 15 января 2024</a:t>
            </a:r>
            <a:endParaRPr lang="en-RU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28">
            <a:extLst>
              <a:ext uri="{FF2B5EF4-FFF2-40B4-BE49-F238E27FC236}">
                <a16:creationId xmlns:a16="http://schemas.microsoft.com/office/drawing/2014/main" id="{1B96127E-1655-B02F-F343-D059D3ACA5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77558" y="4837996"/>
            <a:ext cx="720000" cy="720000"/>
          </a:xfrm>
          <a:prstGeom prst="rect">
            <a:avLst/>
          </a:prstGeom>
        </p:spPr>
      </p:pic>
      <p:pic>
        <p:nvPicPr>
          <p:cNvPr id="18" name="Graphic 32">
            <a:extLst>
              <a:ext uri="{FF2B5EF4-FFF2-40B4-BE49-F238E27FC236}">
                <a16:creationId xmlns:a16="http://schemas.microsoft.com/office/drawing/2014/main" id="{E7351397-7014-C04D-17DF-9EF83B7FB5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174253" y="4882156"/>
            <a:ext cx="720000" cy="675840"/>
          </a:xfrm>
          <a:prstGeom prst="rect">
            <a:avLst/>
          </a:prstGeom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id="{E14790EE-EDE2-3B31-D05D-4297F789116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022" y="4810521"/>
            <a:ext cx="731046" cy="7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подключении Кега к оборудованию для розлива</a:t>
            </a:r>
            <a:endParaRPr lang="ru-PT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B081F2-B4E9-80BF-D4DC-B0E1B814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1000" y="1961122"/>
            <a:ext cx="1080000" cy="10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A2CB572-F21D-37E6-4237-663228CA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61000" y="1961122"/>
            <a:ext cx="1080000" cy="108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09FF971-4996-EEF3-C6A9-8B925AD27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41000" y="2051122"/>
            <a:ext cx="900000" cy="90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BC217D3-6F3B-3537-252E-1ED94989BDA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717600" y="1960691"/>
            <a:ext cx="1126800" cy="1080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BE8544-A90F-30EE-786B-1667CCC6414C}"/>
              </a:ext>
            </a:extLst>
          </p:cNvPr>
          <p:cNvSpPr txBox="1"/>
          <p:nvPr/>
        </p:nvSpPr>
        <p:spPr>
          <a:xfrm>
            <a:off x="2899600" y="3931721"/>
            <a:ext cx="3602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</a:t>
            </a: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</a:t>
            </a: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 позднее следующего рабочего дня после подключения кега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ИНН, КПП/ФИАС, Код идентификации кеги, дата истечения предельного срока реализации пива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2766E-31E4-CDBD-5D27-30304C55DA07}"/>
              </a:ext>
            </a:extLst>
          </p:cNvPr>
          <p:cNvSpPr txBox="1"/>
          <p:nvPr/>
        </p:nvSpPr>
        <p:spPr>
          <a:xfrm>
            <a:off x="6697600" y="3931721"/>
            <a:ext cx="4376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ЕГАИС и ГИС МТ обмениваются сведениями о подключении кега в рамках интеграции систем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62A5FC-5FA6-445A-EAF0-0A48A35ED865}"/>
              </a:ext>
            </a:extLst>
          </p:cNvPr>
          <p:cNvGrpSpPr/>
          <p:nvPr/>
        </p:nvGrpSpPr>
        <p:grpSpPr>
          <a:xfrm>
            <a:off x="3039550" y="2139036"/>
            <a:ext cx="532900" cy="724172"/>
            <a:chOff x="6084400" y="3259811"/>
            <a:chExt cx="532900" cy="724172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F71EDC4-878C-B0CC-E636-1C4158F7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F9DA5FE-E98F-2F71-1E37-816F28B2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69F52C-3D13-8707-AA15-D38C383C202F}"/>
              </a:ext>
            </a:extLst>
          </p:cNvPr>
          <p:cNvGrpSpPr/>
          <p:nvPr/>
        </p:nvGrpSpPr>
        <p:grpSpPr>
          <a:xfrm>
            <a:off x="5829550" y="2139036"/>
            <a:ext cx="532900" cy="724172"/>
            <a:chOff x="6084400" y="3259811"/>
            <a:chExt cx="532900" cy="72417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1355719-0C14-5236-93EE-CED7CB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0758A0A-03C6-E24C-4A1C-1E5872DE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DF7546-2CE3-26AB-D39A-5FB32A697969}"/>
              </a:ext>
            </a:extLst>
          </p:cNvPr>
          <p:cNvGrpSpPr/>
          <p:nvPr/>
        </p:nvGrpSpPr>
        <p:grpSpPr>
          <a:xfrm>
            <a:off x="8619550" y="2139036"/>
            <a:ext cx="532900" cy="724172"/>
            <a:chOff x="6084400" y="3259811"/>
            <a:chExt cx="532900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A1B679B-7F59-041A-1FA5-EA84C0F5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B9BADBD-6BDC-358A-C5C8-97C0F4318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B023BE-68C1-E0AD-DF38-BA1914EE8965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701000" y="3287344"/>
            <a:ext cx="2850" cy="64437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66DFEA91-10DC-3578-12EA-11529141340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494550" y="3287343"/>
            <a:ext cx="1391450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89B9A21B-66AC-3C4F-FBC2-1C2FEE0627D8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 flipV="1">
            <a:off x="8886001" y="3287343"/>
            <a:ext cx="1395001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CA46EC-89D7-DEC9-455D-1BEADCEB0910}"/>
              </a:ext>
            </a:extLst>
          </p:cNvPr>
          <p:cNvSpPr txBox="1"/>
          <p:nvPr/>
        </p:nvSpPr>
        <p:spPr>
          <a:xfrm>
            <a:off x="516000" y="1175458"/>
            <a:ext cx="111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15.01.2024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участники оборота, осуществляющие розничную реализацию пива и слабоалкогольных напитков в розлив подают сведения о подключении кега к оборудованию для розлива</a:t>
            </a:r>
            <a:endParaRPr lang="ru-RU" sz="1600" dirty="0">
              <a:solidFill>
                <a:srgbClr val="63666A"/>
              </a:solidFill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728268B2-E9D2-6AFD-4288-3388DF1B8778}"/>
              </a:ext>
            </a:extLst>
          </p:cNvPr>
          <p:cNvSpPr/>
          <p:nvPr/>
        </p:nvSpPr>
        <p:spPr>
          <a:xfrm>
            <a:off x="381000" y="5959399"/>
            <a:ext cx="11295000" cy="836324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требуется: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при приемке или перемещении продукции с указанием КМ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о выводе из оборота по прочим причинам с указанием КМ (списание)</a:t>
            </a:r>
          </a:p>
        </p:txBody>
      </p:sp>
      <p:pic>
        <p:nvPicPr>
          <p:cNvPr id="6" name="Graphic 23">
            <a:extLst>
              <a:ext uri="{FF2B5EF4-FFF2-40B4-BE49-F238E27FC236}">
                <a16:creationId xmlns:a16="http://schemas.microsoft.com/office/drawing/2014/main" id="{31635919-F89F-EE87-1153-33C1C1C60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9850" y="6045401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Розничная реализация пива в Кегах в розлив</a:t>
            </a:r>
            <a:endParaRPr lang="ru-PT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id="{234ABEF6-2D74-BD1B-28E6-9F12E891748D}"/>
              </a:ext>
            </a:extLst>
          </p:cNvPr>
          <p:cNvSpPr/>
          <p:nvPr/>
        </p:nvSpPr>
        <p:spPr>
          <a:xfrm>
            <a:off x="516000" y="1562100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E70DC430-0E1F-30AE-4ED8-206DF0852A9D}"/>
              </a:ext>
            </a:extLst>
          </p:cNvPr>
          <p:cNvSpPr/>
          <p:nvPr/>
        </p:nvSpPr>
        <p:spPr>
          <a:xfrm>
            <a:off x="516000" y="4047717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92D55-B7EF-EC35-1768-B942363BAA8A}"/>
              </a:ext>
            </a:extLst>
          </p:cNvPr>
          <p:cNvSpPr txBox="1"/>
          <p:nvPr/>
        </p:nvSpPr>
        <p:spPr>
          <a:xfrm>
            <a:off x="7924799" y="2094250"/>
            <a:ext cx="364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наличии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 с ОФД, в ГИС МТ в каждом чеке автоматически в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режиме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передается информация о пиве в формате КМ/КИ + объем (для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</a:t>
            </a:r>
            <a:r>
              <a:rPr lang="ru-RU" sz="14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ореки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GTIN+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объем)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C5D3F-BC93-B08A-8AF5-93F6BCA8F6E6}"/>
              </a:ext>
            </a:extLst>
          </p:cNvPr>
          <p:cNvSpPr txBox="1"/>
          <p:nvPr/>
        </p:nvSpPr>
        <p:spPr>
          <a:xfrm>
            <a:off x="7924799" y="4452228"/>
            <a:ext cx="3640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отсутствии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договора с ОФД, а также в случае работы в отдаленных местностях, участник оборота должен передать информацию о реализации в ГИС МТ не позднее чем через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календарных дней с момента реализации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A72AD8-B061-0564-8C29-9DE08A60A103}"/>
              </a:ext>
            </a:extLst>
          </p:cNvPr>
          <p:cNvGrpSpPr/>
          <p:nvPr/>
        </p:nvGrpSpPr>
        <p:grpSpPr>
          <a:xfrm>
            <a:off x="857558" y="1828125"/>
            <a:ext cx="5125237" cy="1435676"/>
            <a:chOff x="895658" y="1941270"/>
            <a:chExt cx="5125237" cy="14356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514615-7C77-CC4E-C16C-CCA0B9D86B7D}"/>
                </a:ext>
              </a:extLst>
            </p:cNvPr>
            <p:cNvSpPr txBox="1"/>
            <p:nvPr/>
          </p:nvSpPr>
          <p:spPr>
            <a:xfrm>
              <a:off x="980595" y="1941270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из оборота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(продажа на кассе)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055C1E-0118-8339-2C5C-0C01318EBCCB}"/>
                </a:ext>
              </a:extLst>
            </p:cNvPr>
            <p:cNvGrpSpPr/>
            <p:nvPr/>
          </p:nvGrpSpPr>
          <p:grpSpPr>
            <a:xfrm>
              <a:off x="895658" y="2656946"/>
              <a:ext cx="5125236" cy="720000"/>
              <a:chOff x="3225800" y="2299106"/>
              <a:chExt cx="5125236" cy="720000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219E5DB7-15BC-1CD3-9F4B-9A14559BF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3225800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FC489F54-1D51-27D2-F87A-CF4637630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64001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BBE0FAFA-3B9F-B9AB-23CE-70983C409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327162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52E9C2ED-AC23-0EEE-9A8D-455A74112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167359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1AF34DB7-C5C0-50B3-2C0D-509AB30BA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5428524" y="2321186"/>
                <a:ext cx="720000" cy="6758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AD4F8D5D-48CF-B0C1-1B84-DB9FBBC2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6529886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2" name="Graphic 13">
                <a:extLst>
                  <a:ext uri="{FF2B5EF4-FFF2-40B4-BE49-F238E27FC236}">
                    <a16:creationId xmlns:a16="http://schemas.microsoft.com/office/drawing/2014/main" id="{8F044DE0-BFE4-3D57-E6AA-A5F669DDF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7631036" y="2313785"/>
                <a:ext cx="720000" cy="690647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E734C672-F967-E9E1-5E4B-E13A0935E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59544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1523B113-69F9-B423-B658-523E52D36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7981" y="2479106"/>
                <a:ext cx="144960" cy="3600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F04A76-53B6-5CAC-B8A9-66A6833F9533}"/>
              </a:ext>
            </a:extLst>
          </p:cNvPr>
          <p:cNvGrpSpPr/>
          <p:nvPr/>
        </p:nvGrpSpPr>
        <p:grpSpPr>
          <a:xfrm>
            <a:off x="857558" y="4313742"/>
            <a:ext cx="6129610" cy="1436510"/>
            <a:chOff x="895658" y="4426887"/>
            <a:chExt cx="6129610" cy="1436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63AACC-48CA-C3A8-2050-27B776542003}"/>
                </a:ext>
              </a:extLst>
            </p:cNvPr>
            <p:cNvSpPr txBox="1"/>
            <p:nvPr/>
          </p:nvSpPr>
          <p:spPr>
            <a:xfrm>
              <a:off x="980595" y="4426887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 без договора с ОФД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D9D6C63-7260-A0E9-FDA4-30CA763E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95658" y="5142563"/>
              <a:ext cx="720000" cy="7200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EA5C558-AD72-671D-CBDA-F2B576287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33859" y="5322563"/>
              <a:ext cx="144960" cy="3600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EACF958-7286-62E4-344C-C7EC08A9A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997020" y="5142563"/>
              <a:ext cx="720000" cy="7200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964E0119-3A03-76EC-C022-7D145877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37217" y="5322563"/>
              <a:ext cx="144960" cy="3600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FAAFD584-2996-7371-7908-1FC446B4D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098382" y="5164643"/>
              <a:ext cx="720000" cy="67584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992995E-2856-3006-2F4E-5F307CBB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29402" y="5322563"/>
              <a:ext cx="144960" cy="36000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1C8640BC-F381-F8C3-C37D-2E149B84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199744" y="5142563"/>
              <a:ext cx="622800" cy="72083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5EB2ABB9-E9DD-F70E-4DFA-D254E5591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204118" y="5142563"/>
              <a:ext cx="720000" cy="720000"/>
            </a:xfrm>
            <a:prstGeom prst="rect">
              <a:avLst/>
            </a:prstGeom>
          </p:spPr>
        </p:pic>
        <p:pic>
          <p:nvPicPr>
            <p:cNvPr id="42" name="Graphic 13">
              <a:extLst>
                <a:ext uri="{FF2B5EF4-FFF2-40B4-BE49-F238E27FC236}">
                  <a16:creationId xmlns:a16="http://schemas.microsoft.com/office/drawing/2014/main" id="{87CA9796-F6BD-3965-1DD5-2D3F026C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305268" y="5157242"/>
              <a:ext cx="720000" cy="690647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981ED155-8E70-DFDC-2B48-EE13CB4D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42213" y="5322563"/>
              <a:ext cx="144960" cy="3600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9A853789-4503-AE41-C327-A45A9B91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47261" y="5322563"/>
              <a:ext cx="144960" cy="360000"/>
            </a:xfrm>
            <a:prstGeom prst="rect">
              <a:avLst/>
            </a:prstGeom>
          </p:spPr>
        </p:pic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0E4027-A449-AA5C-2A95-3CFD8624E862}"/>
              </a:ext>
            </a:extLst>
          </p:cNvPr>
          <p:cNvCxnSpPr>
            <a:cxnSpLocks/>
          </p:cNvCxnSpPr>
          <p:nvPr/>
        </p:nvCxnSpPr>
        <p:spPr>
          <a:xfrm>
            <a:off x="7607300" y="1935208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B9982F3-725F-1020-96E6-E5D5BEA04C29}"/>
              </a:ext>
            </a:extLst>
          </p:cNvPr>
          <p:cNvCxnSpPr>
            <a:cxnSpLocks/>
          </p:cNvCxnSpPr>
          <p:nvPr/>
        </p:nvCxnSpPr>
        <p:spPr>
          <a:xfrm>
            <a:off x="7607300" y="4420825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4">
            <a:extLst>
              <a:ext uri="{FF2B5EF4-FFF2-40B4-BE49-F238E27FC236}">
                <a16:creationId xmlns:a16="http://schemas.microsoft.com/office/drawing/2014/main" id="{A4EE3B9E-A6B4-4459-90EC-2C54C452BED6}"/>
              </a:ext>
            </a:extLst>
          </p:cNvPr>
          <p:cNvSpPr/>
          <p:nvPr/>
        </p:nvSpPr>
        <p:spPr>
          <a:xfrm rot="5400000">
            <a:off x="11174896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75">
            <a:extLst>
              <a:ext uri="{FF2B5EF4-FFF2-40B4-BE49-F238E27FC236}">
                <a16:creationId xmlns:a16="http://schemas.microsoft.com/office/drawing/2014/main" id="{3E1E5D8A-2529-7248-995A-93BE77EC9B28}"/>
              </a:ext>
            </a:extLst>
          </p:cNvPr>
          <p:cNvSpPr/>
          <p:nvPr/>
        </p:nvSpPr>
        <p:spPr>
          <a:xfrm>
            <a:off x="11477683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5" name="Скругленный прямоугольник 8">
            <a:extLst>
              <a:ext uri="{FF2B5EF4-FFF2-40B4-BE49-F238E27FC236}">
                <a16:creationId xmlns:a16="http://schemas.microsoft.com/office/drawing/2014/main" id="{3A474301-7A3B-B444-8DDE-8F0BE518F0FA}"/>
              </a:ext>
            </a:extLst>
          </p:cNvPr>
          <p:cNvSpPr/>
          <p:nvPr/>
        </p:nvSpPr>
        <p:spPr>
          <a:xfrm>
            <a:off x="320970" y="235678"/>
            <a:ext cx="10567022" cy="738499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Группы обязательных требований в маркировке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44F51B4-0D8E-EBAE-26A4-9F08775A7828}"/>
              </a:ext>
            </a:extLst>
          </p:cNvPr>
          <p:cNvSpPr/>
          <p:nvPr/>
        </p:nvSpPr>
        <p:spPr>
          <a:xfrm>
            <a:off x="877455" y="1851891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Наличие маркировки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F780378-EAA7-31B6-A38E-499538AFEF4D}"/>
              </a:ext>
            </a:extLst>
          </p:cNvPr>
          <p:cNvSpPr/>
          <p:nvPr/>
        </p:nvSpPr>
        <p:spPr>
          <a:xfrm>
            <a:off x="4488872" y="1851892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Полнота, своевременность, достоверность передаваемых сведений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01067E-D178-4623-07D0-09F7F1A32A80}"/>
              </a:ext>
            </a:extLst>
          </p:cNvPr>
          <p:cNvSpPr/>
          <p:nvPr/>
        </p:nvSpPr>
        <p:spPr>
          <a:xfrm>
            <a:off x="8263428" y="1851893"/>
            <a:ext cx="3214255" cy="2161309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Использование данных системы как индикаторы риска нарушений обязательных  требований в иных сферах контроля (надзора)</a:t>
            </a:r>
          </a:p>
        </p:txBody>
      </p:sp>
      <p:sp>
        <p:nvSpPr>
          <p:cNvPr id="5" name="Прямоугольник 87">
            <a:extLst>
              <a:ext uri="{FF2B5EF4-FFF2-40B4-BE49-F238E27FC236}">
                <a16:creationId xmlns:a16="http://schemas.microsoft.com/office/drawing/2014/main" id="{E29BFC18-191B-D668-2B67-983B4EC8DA78}"/>
              </a:ext>
            </a:extLst>
          </p:cNvPr>
          <p:cNvSpPr/>
          <p:nvPr/>
        </p:nvSpPr>
        <p:spPr>
          <a:xfrm>
            <a:off x="1029465" y="4560054"/>
            <a:ext cx="6673662" cy="103105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Росалкогольрегулирование – производители, импортеры, оптовики</a:t>
            </a:r>
          </a:p>
          <a:p>
            <a:pPr>
              <a:buSzPct val="13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Органы власти субъектов РФ – розница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70AE524D-FF94-5372-FB3B-7B5116AAC25A}"/>
              </a:ext>
            </a:extLst>
          </p:cNvPr>
          <p:cNvSpPr/>
          <p:nvPr/>
        </p:nvSpPr>
        <p:spPr>
          <a:xfrm rot="5400000">
            <a:off x="4069675" y="901857"/>
            <a:ext cx="369454" cy="68974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87">
            <a:extLst>
              <a:ext uri="{FF2B5EF4-FFF2-40B4-BE49-F238E27FC236}">
                <a16:creationId xmlns:a16="http://schemas.microsoft.com/office/drawing/2014/main" id="{5B9A5E80-039B-5858-D372-0C6697BE3D1D}"/>
              </a:ext>
            </a:extLst>
          </p:cNvPr>
          <p:cNvSpPr/>
          <p:nvPr/>
        </p:nvSpPr>
        <p:spPr>
          <a:xfrm>
            <a:off x="476729" y="6022158"/>
            <a:ext cx="7555346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Подготовлен проект изменений в положения Федерального закона от 22.11.1995 № 171-ФЗ</a:t>
            </a:r>
          </a:p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"О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продукции"</a:t>
            </a:r>
          </a:p>
        </p:txBody>
      </p:sp>
      <p:sp>
        <p:nvSpPr>
          <p:cNvPr id="8" name="Прямоугольник 87">
            <a:extLst>
              <a:ext uri="{FF2B5EF4-FFF2-40B4-BE49-F238E27FC236}">
                <a16:creationId xmlns:a16="http://schemas.microsoft.com/office/drawing/2014/main" id="{0A6B532D-465D-B059-4770-2EE955A5F873}"/>
              </a:ext>
            </a:extLst>
          </p:cNvPr>
          <p:cNvSpPr/>
          <p:nvPr/>
        </p:nvSpPr>
        <p:spPr>
          <a:xfrm>
            <a:off x="8263428" y="4535311"/>
            <a:ext cx="3652316" cy="2200602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ФНС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ФТС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ФАС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Росаккредитация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Роспатент;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Росздравнадзор и прочие.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42350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64321" y="1352419"/>
          <a:ext cx="11711353" cy="431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4213271413"/>
                    </a:ext>
                  </a:extLst>
                </a:gridCol>
                <a:gridCol w="223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9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КоАП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Граждане</a:t>
                      </a:r>
                      <a:endParaRPr lang="en-US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Должностные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Юридические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59760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 алкогольной продукции либо производство, ввод в оборот табачных изделий без маркировки и (или) нанесения информации, предусмотренной законодательством Российской Федерации, а также с нарушением установленного порядка соответствующей маркировки и (или) нанесения информации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200 000 – 300 000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526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Оборот алкогольной продукции или табачных изделий без маркировки и (или) нанесения информации, предусмотренной законодательством Российской Федерации, в случае, если такая маркировка и (или) нанесение такой информации обязательны;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10 000 – 20 000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55 000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– 500 000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1 000 - 10 000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50 000 – 100 000 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93539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id="{728A4BF9-FD1F-0A48-AAFC-CE090F1E362D}"/>
              </a:ext>
            </a:extLst>
          </p:cNvPr>
          <p:cNvSpPr/>
          <p:nvPr/>
        </p:nvSpPr>
        <p:spPr>
          <a:xfrm>
            <a:off x="264321" y="295488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Административная ответственность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4EE3B9E-A6B4-4459-90EC-2C54C452BED6}"/>
              </a:ext>
            </a:extLst>
          </p:cNvPr>
          <p:cNvSpPr/>
          <p:nvPr/>
        </p:nvSpPr>
        <p:spPr>
          <a:xfrm rot="5400000">
            <a:off x="11212860" y="186214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75">
            <a:extLst>
              <a:ext uri="{FF2B5EF4-FFF2-40B4-BE49-F238E27FC236}">
                <a16:creationId xmlns:a16="http://schemas.microsoft.com/office/drawing/2014/main" id="{3E1E5D8A-2529-7248-995A-93BE77EC9B28}"/>
              </a:ext>
            </a:extLst>
          </p:cNvPr>
          <p:cNvSpPr/>
          <p:nvPr/>
        </p:nvSpPr>
        <p:spPr>
          <a:xfrm>
            <a:off x="11515647" y="276627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622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5575" y="1183072"/>
          <a:ext cx="11711352" cy="327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УК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Одно лицо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Группа лиц по предварительному сговору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Организованная группа в особо крупном размере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875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171.1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Производство, приобретение, хранение, перевозка в целях сбыта или сбыт продовольственных товаров и продукции с использованием заведомо поддельных средств идентификации для маркировки товаров, совершенные в крупном размере.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400 000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до 2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3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80 000 рублей или доход за период до 6 месяцев</a:t>
                      </a:r>
                    </a:p>
                    <a:p>
                      <a:pPr marL="0" algn="ctr" defTabSz="914400" rtl="0" eaLnBrk="1" latinLnBrk="0" hangingPunct="1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300 000 - 700 000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от 1 года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5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6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1 000 000 рублей или доход за период до 5 лет или без такового</a:t>
                      </a:r>
                      <a:endParaRPr lang="ru-RU" sz="1400" dirty="0"/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728A4BF9-FD1F-0A48-AAFC-CE090F1E362D}"/>
              </a:ext>
            </a:extLst>
          </p:cNvPr>
          <p:cNvSpPr/>
          <p:nvPr/>
        </p:nvSpPr>
        <p:spPr>
          <a:xfrm>
            <a:off x="259252" y="295487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Уголовная ответственность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4EE3B9E-A6B4-4459-90EC-2C54C452BED6}"/>
              </a:ext>
            </a:extLst>
          </p:cNvPr>
          <p:cNvSpPr/>
          <p:nvPr/>
        </p:nvSpPr>
        <p:spPr>
          <a:xfrm rot="5400000">
            <a:off x="11207791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75">
            <a:extLst>
              <a:ext uri="{FF2B5EF4-FFF2-40B4-BE49-F238E27FC236}">
                <a16:creationId xmlns:a16="http://schemas.microsoft.com/office/drawing/2014/main" id="{3E1E5D8A-2529-7248-995A-93BE77EC9B28}"/>
              </a:ext>
            </a:extLst>
          </p:cNvPr>
          <p:cNvSpPr/>
          <p:nvPr/>
        </p:nvSpPr>
        <p:spPr>
          <a:xfrm>
            <a:off x="11510578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18528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 hidden="1">
            <a:extLst>
              <a:ext uri="{FF2B5EF4-FFF2-40B4-BE49-F238E27FC236}">
                <a16:creationId xmlns:a16="http://schemas.microsoft.com/office/drawing/2014/main" id="{0B4C4191-27E7-6447-A53B-FD7355147B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17" name="Объект 16" hidden="1">
                        <a:extLst>
                          <a:ext uri="{FF2B5EF4-FFF2-40B4-BE49-F238E27FC236}">
                            <a16:creationId xmlns:a16="http://schemas.microsoft.com/office/drawing/2014/main" id="{0B4C4191-27E7-6447-A53B-FD7355147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Скругленный прямоугольник 32">
            <a:extLst>
              <a:ext uri="{FF2B5EF4-FFF2-40B4-BE49-F238E27FC236}">
                <a16:creationId xmlns:a16="http://schemas.microsoft.com/office/drawing/2014/main" id="{908D158E-848E-2A47-BDFB-82AC3A0A0D79}"/>
              </a:ext>
            </a:extLst>
          </p:cNvPr>
          <p:cNvSpPr/>
          <p:nvPr/>
        </p:nvSpPr>
        <p:spPr>
          <a:xfrm>
            <a:off x="543451" y="242234"/>
            <a:ext cx="10521713" cy="626992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Сроки применения ответственности (в части </a:t>
            </a:r>
            <a:r>
              <a:rPr lang="ru-RU" sz="22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пива)</a:t>
            </a:r>
            <a:endParaRPr lang="en-US" sz="2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E7499C6-B203-0947-AC70-3B85AC682772}"/>
              </a:ext>
            </a:extLst>
          </p:cNvPr>
          <p:cNvSpPr/>
          <p:nvPr/>
        </p:nvSpPr>
        <p:spPr>
          <a:xfrm>
            <a:off x="566959" y="1804767"/>
            <a:ext cx="1288928" cy="1230154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EB04496-D194-EA4B-9E19-43559D4D16BD}"/>
              </a:ext>
            </a:extLst>
          </p:cNvPr>
          <p:cNvSpPr txBox="1"/>
          <p:nvPr/>
        </p:nvSpPr>
        <p:spPr>
          <a:xfrm>
            <a:off x="570180" y="2487131"/>
            <a:ext cx="1285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ПРОИЗВОДИТЕЛИ,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97" name="Picture 96" descr="Icon&#10;&#10;Description automatically generated">
            <a:extLst>
              <a:ext uri="{FF2B5EF4-FFF2-40B4-BE49-F238E27FC236}">
                <a16:creationId xmlns:a16="http://schemas.microsoft.com/office/drawing/2014/main" id="{4B61E4ED-5B0F-F14A-8714-45409464C4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16" y="1850250"/>
            <a:ext cx="594000" cy="594000"/>
          </a:xfrm>
          <a:prstGeom prst="rect">
            <a:avLst/>
          </a:prstGeom>
        </p:spPr>
      </p:pic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EF39AA6B-E5D6-F340-9B48-5EB9824456F0}"/>
              </a:ext>
            </a:extLst>
          </p:cNvPr>
          <p:cNvSpPr/>
          <p:nvPr/>
        </p:nvSpPr>
        <p:spPr>
          <a:xfrm>
            <a:off x="573160" y="4308019"/>
            <a:ext cx="1315008" cy="1116605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8DAED5E-1432-2242-A555-A885D3CCEB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16" y="4424291"/>
            <a:ext cx="595041" cy="595041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99CE1142-B5AF-E840-8161-3A860F619D9A}"/>
              </a:ext>
            </a:extLst>
          </p:cNvPr>
          <p:cNvSpPr txBox="1"/>
          <p:nvPr/>
        </p:nvSpPr>
        <p:spPr>
          <a:xfrm>
            <a:off x="763376" y="5104818"/>
            <a:ext cx="914817" cy="24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РОЗНИЦА</a:t>
            </a:r>
          </a:p>
        </p:txBody>
      </p:sp>
      <p:cxnSp>
        <p:nvCxnSpPr>
          <p:cNvPr id="124" name="Straight Connector 7">
            <a:extLst>
              <a:ext uri="{FF2B5EF4-FFF2-40B4-BE49-F238E27FC236}">
                <a16:creationId xmlns:a16="http://schemas.microsoft.com/office/drawing/2014/main" id="{38101BAB-8FC2-D74C-9A71-AEF1B192888A}"/>
              </a:ext>
            </a:extLst>
          </p:cNvPr>
          <p:cNvCxnSpPr>
            <a:cxnSpLocks/>
          </p:cNvCxnSpPr>
          <p:nvPr/>
        </p:nvCxnSpPr>
        <p:spPr>
          <a:xfrm>
            <a:off x="2293668" y="3757647"/>
            <a:ext cx="9528877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74">
            <a:extLst>
              <a:ext uri="{FF2B5EF4-FFF2-40B4-BE49-F238E27FC236}">
                <a16:creationId xmlns:a16="http://schemas.microsoft.com/office/drawing/2014/main" id="{D8403671-E8BE-4577-A21D-DE257264AC8B}"/>
              </a:ext>
            </a:extLst>
          </p:cNvPr>
          <p:cNvSpPr/>
          <p:nvPr/>
        </p:nvSpPr>
        <p:spPr>
          <a:xfrm>
            <a:off x="3731853" y="1794435"/>
            <a:ext cx="1904197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74">
            <a:extLst>
              <a:ext uri="{FF2B5EF4-FFF2-40B4-BE49-F238E27FC236}">
                <a16:creationId xmlns:a16="http://schemas.microsoft.com/office/drawing/2014/main" id="{F72C29CE-F24E-473C-D049-60C778FE0C90}"/>
              </a:ext>
            </a:extLst>
          </p:cNvPr>
          <p:cNvSpPr/>
          <p:nvPr/>
        </p:nvSpPr>
        <p:spPr>
          <a:xfrm>
            <a:off x="2425586" y="3604236"/>
            <a:ext cx="1433267" cy="24440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апреля 2023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117">
            <a:extLst>
              <a:ext uri="{FF2B5EF4-FFF2-40B4-BE49-F238E27FC236}">
                <a16:creationId xmlns:a16="http://schemas.microsoft.com/office/drawing/2014/main" id="{E34A800C-2D0B-DDF7-8B3D-ACE2CD7ADCFD}"/>
              </a:ext>
            </a:extLst>
          </p:cNvPr>
          <p:cNvSpPr/>
          <p:nvPr/>
        </p:nvSpPr>
        <p:spPr>
          <a:xfrm>
            <a:off x="5638800" y="3631124"/>
            <a:ext cx="1451223" cy="25304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января 2024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117">
            <a:extLst>
              <a:ext uri="{FF2B5EF4-FFF2-40B4-BE49-F238E27FC236}">
                <a16:creationId xmlns:a16="http://schemas.microsoft.com/office/drawing/2014/main" id="{228A626B-B37D-94D3-19E0-DF1B679B38F7}"/>
              </a:ext>
            </a:extLst>
          </p:cNvPr>
          <p:cNvSpPr/>
          <p:nvPr/>
        </p:nvSpPr>
        <p:spPr>
          <a:xfrm>
            <a:off x="8853523" y="3613687"/>
            <a:ext cx="1451223" cy="25304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апреля 2024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74">
            <a:extLst>
              <a:ext uri="{FF2B5EF4-FFF2-40B4-BE49-F238E27FC236}">
                <a16:creationId xmlns:a16="http://schemas.microsoft.com/office/drawing/2014/main" id="{E48CFE82-0A87-A372-2832-674768F9E8EB}"/>
              </a:ext>
            </a:extLst>
          </p:cNvPr>
          <p:cNvSpPr/>
          <p:nvPr/>
        </p:nvSpPr>
        <p:spPr>
          <a:xfrm>
            <a:off x="3731852" y="2578861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74">
            <a:extLst>
              <a:ext uri="{FF2B5EF4-FFF2-40B4-BE49-F238E27FC236}">
                <a16:creationId xmlns:a16="http://schemas.microsoft.com/office/drawing/2014/main" id="{9D0B078A-BD63-0BB0-A9A3-7ABE3B75CF4B}"/>
              </a:ext>
            </a:extLst>
          </p:cNvPr>
          <p:cNvSpPr/>
          <p:nvPr/>
        </p:nvSpPr>
        <p:spPr>
          <a:xfrm>
            <a:off x="3716333" y="4272662"/>
            <a:ext cx="1919716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74">
            <a:extLst>
              <a:ext uri="{FF2B5EF4-FFF2-40B4-BE49-F238E27FC236}">
                <a16:creationId xmlns:a16="http://schemas.microsoft.com/office/drawing/2014/main" id="{B36834F6-9121-7ECB-F7EF-1B9651880B68}"/>
              </a:ext>
            </a:extLst>
          </p:cNvPr>
          <p:cNvSpPr/>
          <p:nvPr/>
        </p:nvSpPr>
        <p:spPr>
          <a:xfrm>
            <a:off x="7016292" y="4991866"/>
            <a:ext cx="1919717" cy="854539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en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ounded Rectangle 74">
            <a:extLst>
              <a:ext uri="{FF2B5EF4-FFF2-40B4-BE49-F238E27FC236}">
                <a16:creationId xmlns:a16="http://schemas.microsoft.com/office/drawing/2014/main" id="{3167A1AC-51FC-87FF-33FC-52C14BC2D01C}"/>
              </a:ext>
            </a:extLst>
          </p:cNvPr>
          <p:cNvSpPr/>
          <p:nvPr/>
        </p:nvSpPr>
        <p:spPr>
          <a:xfrm>
            <a:off x="9915805" y="1780667"/>
            <a:ext cx="1904197" cy="626992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маркировки всего </a:t>
            </a:r>
            <a:r>
              <a:rPr lang="ru-RU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пива</a:t>
            </a:r>
            <a:endParaRPr lang="en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74">
            <a:extLst>
              <a:ext uri="{FF2B5EF4-FFF2-40B4-BE49-F238E27FC236}">
                <a16:creationId xmlns:a16="http://schemas.microsoft.com/office/drawing/2014/main" id="{84CA15F4-D90A-AB76-ED06-D6B36639F52B}"/>
              </a:ext>
            </a:extLst>
          </p:cNvPr>
          <p:cNvSpPr/>
          <p:nvPr/>
        </p:nvSpPr>
        <p:spPr>
          <a:xfrm>
            <a:off x="9915804" y="2565093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74">
            <a:extLst>
              <a:ext uri="{FF2B5EF4-FFF2-40B4-BE49-F238E27FC236}">
                <a16:creationId xmlns:a16="http://schemas.microsoft.com/office/drawing/2014/main" id="{7899D907-B1D8-9633-C603-586AFC9539B9}"/>
              </a:ext>
            </a:extLst>
          </p:cNvPr>
          <p:cNvSpPr/>
          <p:nvPr/>
        </p:nvSpPr>
        <p:spPr>
          <a:xfrm>
            <a:off x="7016292" y="4277130"/>
            <a:ext cx="1919716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ounded Rectangle 74">
            <a:extLst>
              <a:ext uri="{FF2B5EF4-FFF2-40B4-BE49-F238E27FC236}">
                <a16:creationId xmlns:a16="http://schemas.microsoft.com/office/drawing/2014/main" id="{B40A88B1-A84E-DFBC-8ACE-1A0A23434025}"/>
              </a:ext>
            </a:extLst>
          </p:cNvPr>
          <p:cNvSpPr/>
          <p:nvPr/>
        </p:nvSpPr>
        <p:spPr>
          <a:xfrm>
            <a:off x="9915805" y="4158713"/>
            <a:ext cx="1904197" cy="626992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маркировки всего </a:t>
            </a:r>
            <a:r>
              <a:rPr lang="ru-RU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пива</a:t>
            </a:r>
            <a:endParaRPr lang="en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ounded Rectangle 74">
            <a:extLst>
              <a:ext uri="{FF2B5EF4-FFF2-40B4-BE49-F238E27FC236}">
                <a16:creationId xmlns:a16="http://schemas.microsoft.com/office/drawing/2014/main" id="{4973DED5-7FB9-D69B-0163-E89A9F2E9E25}"/>
              </a:ext>
            </a:extLst>
          </p:cNvPr>
          <p:cNvSpPr/>
          <p:nvPr/>
        </p:nvSpPr>
        <p:spPr>
          <a:xfrm>
            <a:off x="9915804" y="4943139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id="{75DB3E3E-8A77-B519-7180-82EA12200B67}"/>
              </a:ext>
            </a:extLst>
          </p:cNvPr>
          <p:cNvSpPr/>
          <p:nvPr/>
        </p:nvSpPr>
        <p:spPr>
          <a:xfrm>
            <a:off x="6571737" y="5220389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8761D4A2-6A23-F294-C13B-11DF15F7FB93}"/>
              </a:ext>
            </a:extLst>
          </p:cNvPr>
          <p:cNvSpPr/>
          <p:nvPr/>
        </p:nvSpPr>
        <p:spPr>
          <a:xfrm>
            <a:off x="9502804" y="4295590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рест 27">
            <a:extLst>
              <a:ext uri="{FF2B5EF4-FFF2-40B4-BE49-F238E27FC236}">
                <a16:creationId xmlns:a16="http://schemas.microsoft.com/office/drawing/2014/main" id="{F60DCABF-EDF2-09F6-EE70-F08D80184A2F}"/>
              </a:ext>
            </a:extLst>
          </p:cNvPr>
          <p:cNvSpPr/>
          <p:nvPr/>
        </p:nvSpPr>
        <p:spPr>
          <a:xfrm>
            <a:off x="9534470" y="1946176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ounded Rectangle 74">
            <a:extLst>
              <a:ext uri="{FF2B5EF4-FFF2-40B4-BE49-F238E27FC236}">
                <a16:creationId xmlns:a16="http://schemas.microsoft.com/office/drawing/2014/main" id="{A879EDAA-1599-56C5-18F8-4B3FDED5234F}"/>
              </a:ext>
            </a:extLst>
          </p:cNvPr>
          <p:cNvSpPr/>
          <p:nvPr/>
        </p:nvSpPr>
        <p:spPr>
          <a:xfrm>
            <a:off x="7008373" y="1808773"/>
            <a:ext cx="1904197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id="{5DF948FC-E4A8-AAEC-711E-5517209819F0}"/>
              </a:ext>
            </a:extLst>
          </p:cNvPr>
          <p:cNvSpPr/>
          <p:nvPr/>
        </p:nvSpPr>
        <p:spPr>
          <a:xfrm>
            <a:off x="7008372" y="2593199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AAF08D4-669F-6419-3178-D2299EBD65C2}"/>
              </a:ext>
            </a:extLst>
          </p:cNvPr>
          <p:cNvSpPr/>
          <p:nvPr/>
        </p:nvSpPr>
        <p:spPr>
          <a:xfrm rot="5400000">
            <a:off x="11207791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Shape 175">
            <a:extLst>
              <a:ext uri="{FF2B5EF4-FFF2-40B4-BE49-F238E27FC236}">
                <a16:creationId xmlns:a16="http://schemas.microsoft.com/office/drawing/2014/main" id="{DD070DB5-E4A8-DFAD-EC8D-34D4C25B8295}"/>
              </a:ext>
            </a:extLst>
          </p:cNvPr>
          <p:cNvSpPr/>
          <p:nvPr/>
        </p:nvSpPr>
        <p:spPr>
          <a:xfrm>
            <a:off x="11510578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12878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маркировке и прямая связь с ЦРПТ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4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работы системы маркировки и прослеживаемости в ТГ Пиво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55DD04-B3F3-AA93-10C6-634B0F9472B4}"/>
              </a:ext>
            </a:extLst>
          </p:cNvPr>
          <p:cNvSpPr/>
          <p:nvPr/>
        </p:nvSpPr>
        <p:spPr>
          <a:xfrm>
            <a:off x="0" y="4733364"/>
            <a:ext cx="12192000" cy="2124635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278FA9-665A-EF96-0DCB-38D6819E4B22}"/>
              </a:ext>
            </a:extLst>
          </p:cNvPr>
          <p:cNvGrpSpPr/>
          <p:nvPr/>
        </p:nvGrpSpPr>
        <p:grpSpPr>
          <a:xfrm>
            <a:off x="1463744" y="5374061"/>
            <a:ext cx="9264513" cy="843240"/>
            <a:chOff x="1571653" y="5380182"/>
            <a:chExt cx="9264513" cy="8432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9B3ED1-CF62-A5F6-3D12-26F4BD766A6F}"/>
                </a:ext>
              </a:extLst>
            </p:cNvPr>
            <p:cNvSpPr txBox="1"/>
            <p:nvPr/>
          </p:nvSpPr>
          <p:spPr>
            <a:xfrm>
              <a:off x="2920768" y="5380182"/>
              <a:ext cx="61049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Первый этап обязательной маркировки пива, с 2023 года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8EE340D-164B-0934-6F43-D9692B5E64C0}"/>
                </a:ext>
              </a:extLst>
            </p:cNvPr>
            <p:cNvSpPr/>
            <p:nvPr/>
          </p:nvSpPr>
          <p:spPr>
            <a:xfrm>
              <a:off x="157165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3A4647-5A33-7959-C300-A820AFACDCC7}"/>
                </a:ext>
              </a:extLst>
            </p:cNvPr>
            <p:cNvSpPr/>
            <p:nvPr/>
          </p:nvSpPr>
          <p:spPr>
            <a:xfrm>
              <a:off x="2021358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C00144-A65B-AD2B-25F9-5D5B57ECCF3E}"/>
                </a:ext>
              </a:extLst>
            </p:cNvPr>
            <p:cNvSpPr/>
            <p:nvPr/>
          </p:nvSpPr>
          <p:spPr>
            <a:xfrm>
              <a:off x="247106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n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FCE3C7-2725-AE6D-35BE-9AA835CAFF90}"/>
                </a:ext>
              </a:extLst>
            </p:cNvPr>
            <p:cNvSpPr/>
            <p:nvPr/>
          </p:nvSpPr>
          <p:spPr>
            <a:xfrm>
              <a:off x="2471063" y="5863658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B8FA2B-EA8B-8539-10A5-607A1A17844C}"/>
                </a:ext>
              </a:extLst>
            </p:cNvPr>
            <p:cNvSpPr txBox="1"/>
            <p:nvPr/>
          </p:nvSpPr>
          <p:spPr>
            <a:xfrm>
              <a:off x="2920768" y="5842637"/>
              <a:ext cx="7915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Второй этап обязательной маркировки пива, интеграция ЕГАИС после 2025 года</a:t>
              </a: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Rectangle 86">
            <a:extLst>
              <a:ext uri="{FF2B5EF4-FFF2-40B4-BE49-F238E27FC236}">
                <a16:creationId xmlns:a16="http://schemas.microsoft.com/office/drawing/2014/main" id="{16B4025C-359A-4625-C7F5-EE3C6767D329}"/>
              </a:ext>
            </a:extLst>
          </p:cNvPr>
          <p:cNvSpPr/>
          <p:nvPr/>
        </p:nvSpPr>
        <p:spPr>
          <a:xfrm>
            <a:off x="516000" y="2889539"/>
            <a:ext cx="2591646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наносит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цифровой код на товар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96">
            <a:extLst>
              <a:ext uri="{FF2B5EF4-FFF2-40B4-BE49-F238E27FC236}">
                <a16:creationId xmlns:a16="http://schemas.microsoft.com/office/drawing/2014/main" id="{29ED43FF-A340-65A7-D590-5789EE637C9D}"/>
              </a:ext>
            </a:extLst>
          </p:cNvPr>
          <p:cNvSpPr/>
          <p:nvPr/>
        </p:nvSpPr>
        <p:spPr>
          <a:xfrm>
            <a:off x="3372118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Весь путь товара фиксируется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на каждом этапе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(первый этап – только в ЕГАИС)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id="{2176310B-3C96-2309-94B6-60A45703B38C}"/>
              </a:ext>
            </a:extLst>
          </p:cNvPr>
          <p:cNvSpPr/>
          <p:nvPr/>
        </p:nvSpPr>
        <p:spPr>
          <a:xfrm>
            <a:off x="6228236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Магазин сообщает о подключении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розливе кеги, или о продаже упакованного пива через ККТ</a:t>
            </a:r>
          </a:p>
        </p:txBody>
      </p:sp>
      <p:sp>
        <p:nvSpPr>
          <p:cNvPr id="15" name="Rectangle 99">
            <a:extLst>
              <a:ext uri="{FF2B5EF4-FFF2-40B4-BE49-F238E27FC236}">
                <a16:creationId xmlns:a16="http://schemas.microsoft.com/office/drawing/2014/main" id="{FE0209DE-E2EE-8FFB-27D4-E96B2C8743EA}"/>
              </a:ext>
            </a:extLst>
          </p:cNvPr>
          <p:cNvSpPr/>
          <p:nvPr/>
        </p:nvSpPr>
        <p:spPr>
          <a:xfrm>
            <a:off x="9084354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мобильном приложении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 Знак есть вся правда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товаре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61EDC1D-92D7-1F2C-6BB0-E153D4E72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48" y="1575842"/>
            <a:ext cx="1273585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91C249-224B-E15E-5BF7-21F328B69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4059" y="1619402"/>
            <a:ext cx="1260000" cy="99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BB433C-5F13-B680-3BFA-A83D563C9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0176" y="1575842"/>
            <a:ext cx="1080000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BC3DDB-C5B2-5591-4951-A520F9AFC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823" y="1521842"/>
            <a:ext cx="1188000" cy="118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7048498-9768-8E9C-5BE2-2357797B9204}"/>
              </a:ext>
            </a:extLst>
          </p:cNvPr>
          <p:cNvGrpSpPr/>
          <p:nvPr/>
        </p:nvGrpSpPr>
        <p:grpSpPr>
          <a:xfrm>
            <a:off x="2994556" y="1753756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0D13BB0-13B0-7797-3892-BEE6BF86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AAD59DB-A734-7651-60E8-D74E6B38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40919D-C939-8090-EA71-3325DB786BA9}"/>
              </a:ext>
            </a:extLst>
          </p:cNvPr>
          <p:cNvGrpSpPr/>
          <p:nvPr/>
        </p:nvGrpSpPr>
        <p:grpSpPr>
          <a:xfrm>
            <a:off x="5850674" y="1753756"/>
            <a:ext cx="490653" cy="724172"/>
            <a:chOff x="3027265" y="1888110"/>
            <a:chExt cx="490653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49A5D2B-38B0-4940-CEC5-92255D9B7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6318" y="1888110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C8BE0255-F943-7B8D-116A-368F7E75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27265" y="1888110"/>
              <a:ext cx="291600" cy="7241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43A84C-D3BA-2381-A958-4EA02EAF199A}"/>
              </a:ext>
            </a:extLst>
          </p:cNvPr>
          <p:cNvGrpSpPr/>
          <p:nvPr/>
        </p:nvGrpSpPr>
        <p:grpSpPr>
          <a:xfrm>
            <a:off x="8706792" y="1753756"/>
            <a:ext cx="490653" cy="724172"/>
            <a:chOff x="8706792" y="1985670"/>
            <a:chExt cx="490653" cy="724172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3BC9AB49-094E-95CF-6F3F-F6832EFC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05845" y="1985670"/>
              <a:ext cx="291600" cy="724172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F7EBAA49-F38B-8892-041B-1164ACCB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06792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4AA4B5A2-8D91-7538-38FF-4DB29F078FCB}"/>
              </a:ext>
            </a:extLst>
          </p:cNvPr>
          <p:cNvSpPr/>
          <p:nvPr/>
        </p:nvSpPr>
        <p:spPr>
          <a:xfrm>
            <a:off x="1631941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RU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9B2E5A1-9EC4-A232-E24F-EDF40E3F9D33}"/>
              </a:ext>
            </a:extLst>
          </p:cNvPr>
          <p:cNvSpPr/>
          <p:nvPr/>
        </p:nvSpPr>
        <p:spPr>
          <a:xfrm>
            <a:off x="4488058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en-RU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557B97-C977-9D0E-9F1D-D4B0A8367591}"/>
              </a:ext>
            </a:extLst>
          </p:cNvPr>
          <p:cNvSpPr/>
          <p:nvPr/>
        </p:nvSpPr>
        <p:spPr>
          <a:xfrm>
            <a:off x="7344175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RU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CD1BDAE-1748-AC27-EED8-02A26FBE0369}"/>
              </a:ext>
            </a:extLst>
          </p:cNvPr>
          <p:cNvSpPr/>
          <p:nvPr/>
        </p:nvSpPr>
        <p:spPr>
          <a:xfrm>
            <a:off x="10200292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RU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41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D949C7B6-0954-9D6D-8361-8910DAC9B85A}"/>
              </a:ext>
            </a:extLst>
          </p:cNvPr>
          <p:cNvSpPr/>
          <p:nvPr/>
        </p:nvSpPr>
        <p:spPr>
          <a:xfrm>
            <a:off x="516000" y="4201854"/>
            <a:ext cx="11160000" cy="2312089"/>
          </a:xfrm>
          <a:prstGeom prst="roundRect">
            <a:avLst>
              <a:gd name="adj" fmla="val 5144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PT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BA3759CB-8F9A-9C08-E02E-F464CAE9CCB6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«Честное сообщество» – новое единое пространство «Честного Знака»</a:t>
            </a:r>
            <a:endParaRPr lang="ru-PT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2C1771-9AD4-E8C4-AD3B-2911FBEBBD9A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984750" y="5506763"/>
            <a:ext cx="6253387" cy="1800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DAA90C-B121-D269-5D58-7E6870504888}"/>
              </a:ext>
            </a:extLst>
          </p:cNvPr>
          <p:cNvSpPr txBox="1"/>
          <p:nvPr/>
        </p:nvSpPr>
        <p:spPr>
          <a:xfrm flipH="1">
            <a:off x="840750" y="5688553"/>
            <a:ext cx="180975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Зарегистрируйтесь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Честном сообществе: 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markirovka.ru</a:t>
            </a:r>
            <a:endParaRPr lang="ru-RU" sz="16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3C890-CD0D-2A47-25D0-94E47D4F3089}"/>
              </a:ext>
            </a:extLst>
          </p:cNvPr>
          <p:cNvSpPr txBox="1"/>
          <p:nvPr/>
        </p:nvSpPr>
        <p:spPr>
          <a:xfrm flipH="1">
            <a:off x="3038235" y="5688553"/>
            <a:ext cx="154878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Заполните профиль участника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1CFB6-73B8-DFCA-A7F2-74AA412162F0}"/>
              </a:ext>
            </a:extLst>
          </p:cNvPr>
          <p:cNvSpPr txBox="1"/>
          <p:nvPr/>
        </p:nvSpPr>
        <p:spPr>
          <a:xfrm flipH="1">
            <a:off x="5251045" y="5688553"/>
            <a:ext cx="212406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Публикуйте статьи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общайтесь с участниками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режиме онлайн!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64A1F-2997-DE8A-2005-352D5A901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50" y="4712139"/>
            <a:ext cx="612000" cy="612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48FA99D-83DD-4AE4-3C14-04D392D6016F}"/>
              </a:ext>
            </a:extLst>
          </p:cNvPr>
          <p:cNvSpPr>
            <a:spLocks noChangeAspect="1"/>
          </p:cNvSpPr>
          <p:nvPr/>
        </p:nvSpPr>
        <p:spPr>
          <a:xfrm>
            <a:off x="660750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RU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015774-CEAC-6535-B33B-4A1268B70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235" y="4712139"/>
            <a:ext cx="612000" cy="612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8895E90-791C-9100-70F4-2231D68FA229}"/>
              </a:ext>
            </a:extLst>
          </p:cNvPr>
          <p:cNvSpPr>
            <a:spLocks noChangeAspect="1"/>
          </p:cNvSpPr>
          <p:nvPr/>
        </p:nvSpPr>
        <p:spPr>
          <a:xfrm>
            <a:off x="2879557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RU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BED310-64D7-C5CF-4778-ABFA0D7F0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045" y="4712139"/>
            <a:ext cx="612000" cy="612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22536CA-BD85-BF6E-CDCB-523DDFE94AFD}"/>
              </a:ext>
            </a:extLst>
          </p:cNvPr>
          <p:cNvSpPr>
            <a:spLocks noChangeAspect="1"/>
          </p:cNvSpPr>
          <p:nvPr/>
        </p:nvSpPr>
        <p:spPr>
          <a:xfrm>
            <a:off x="5094666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RU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86">
            <a:extLst>
              <a:ext uri="{FF2B5EF4-FFF2-40B4-BE49-F238E27FC236}">
                <a16:creationId xmlns:a16="http://schemas.microsoft.com/office/drawing/2014/main" id="{D0627BAB-2706-48D9-BE6B-B10764BAC7B5}"/>
              </a:ext>
            </a:extLst>
          </p:cNvPr>
          <p:cNvSpPr/>
          <p:nvPr/>
        </p:nvSpPr>
        <p:spPr>
          <a:xfrm>
            <a:off x="706183" y="3442904"/>
            <a:ext cx="2880000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найти ответ на любой возникающий вопрос по маркировке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BF3985-99A1-B435-60E0-7535AE9EE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83" y="2697951"/>
            <a:ext cx="540000" cy="54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535614-B52E-CF42-F0C5-E47E1A9B4F1E}"/>
              </a:ext>
            </a:extLst>
          </p:cNvPr>
          <p:cNvCxnSpPr>
            <a:cxnSpLocks/>
          </p:cNvCxnSpPr>
          <p:nvPr/>
        </p:nvCxnSpPr>
        <p:spPr>
          <a:xfrm rot="5400000">
            <a:off x="975923" y="3093803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6">
            <a:extLst>
              <a:ext uri="{FF2B5EF4-FFF2-40B4-BE49-F238E27FC236}">
                <a16:creationId xmlns:a16="http://schemas.microsoft.com/office/drawing/2014/main" id="{4D631CB3-6460-E9B4-B236-336D3E74D125}"/>
              </a:ext>
            </a:extLst>
          </p:cNvPr>
          <p:cNvSpPr/>
          <p:nvPr/>
        </p:nvSpPr>
        <p:spPr>
          <a:xfrm>
            <a:off x="4088443" y="3442904"/>
            <a:ext cx="3048957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Любой участник платформы может задать вопрос, поделиться опытом или выступить с предложением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CFA5BD-283D-51DF-1EEA-03F5E7176CE9}"/>
              </a:ext>
            </a:extLst>
          </p:cNvPr>
          <p:cNvGrpSpPr/>
          <p:nvPr/>
        </p:nvGrpSpPr>
        <p:grpSpPr>
          <a:xfrm>
            <a:off x="4088444" y="2698471"/>
            <a:ext cx="540000" cy="665072"/>
            <a:chOff x="3975650" y="2377891"/>
            <a:chExt cx="540000" cy="6650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4D4E25-B15B-31D7-2FE2-4F9334956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5650" y="2377891"/>
              <a:ext cx="540000" cy="53948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B7605F-1B22-C138-7D10-91B9B9716E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5390" y="2773223"/>
              <a:ext cx="0" cy="539480"/>
            </a:xfrm>
            <a:prstGeom prst="line">
              <a:avLst/>
            </a:prstGeom>
            <a:ln w="50800">
              <a:solidFill>
                <a:srgbClr val="F6F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86">
            <a:extLst>
              <a:ext uri="{FF2B5EF4-FFF2-40B4-BE49-F238E27FC236}">
                <a16:creationId xmlns:a16="http://schemas.microsoft.com/office/drawing/2014/main" id="{7053BE68-58B8-6910-3144-412C11554D54}"/>
              </a:ext>
            </a:extLst>
          </p:cNvPr>
          <p:cNvSpPr/>
          <p:nvPr/>
        </p:nvSpPr>
        <p:spPr>
          <a:xfrm>
            <a:off x="706183" y="2052941"/>
            <a:ext cx="3149694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Общение и взаимопомощь между бизнесом и интеграторами в режиме онлайн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31A78C-6EA0-7D3B-2A99-F0AE35CA61A7}"/>
              </a:ext>
            </a:extLst>
          </p:cNvPr>
          <p:cNvCxnSpPr>
            <a:cxnSpLocks/>
          </p:cNvCxnSpPr>
          <p:nvPr/>
        </p:nvCxnSpPr>
        <p:spPr>
          <a:xfrm rot="5400000">
            <a:off x="97592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6">
            <a:extLst>
              <a:ext uri="{FF2B5EF4-FFF2-40B4-BE49-F238E27FC236}">
                <a16:creationId xmlns:a16="http://schemas.microsoft.com/office/drawing/2014/main" id="{AF928A9C-07B0-8E41-A888-02BACFC79922}"/>
              </a:ext>
            </a:extLst>
          </p:cNvPr>
          <p:cNvSpPr/>
          <p:nvPr/>
        </p:nvSpPr>
        <p:spPr>
          <a:xfrm>
            <a:off x="4088442" y="2052941"/>
            <a:ext cx="3149695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Удобная база знаний, каталог интеграторов и база технических решений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4D9428-883D-8405-57C5-381DD0E6E311}"/>
              </a:ext>
            </a:extLst>
          </p:cNvPr>
          <p:cNvCxnSpPr>
            <a:cxnSpLocks/>
          </p:cNvCxnSpPr>
          <p:nvPr/>
        </p:nvCxnSpPr>
        <p:spPr>
          <a:xfrm rot="5400000">
            <a:off x="435818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9082B39-0ED6-AEBE-BD61-0FEDF5483A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83" y="1307988"/>
            <a:ext cx="540000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4C8F37-0A80-90F1-CA23-BDD8CC4F37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443" y="1307988"/>
            <a:ext cx="540000" cy="540000"/>
          </a:xfrm>
          <a:prstGeom prst="rect">
            <a:avLst/>
          </a:prstGeom>
        </p:spPr>
      </p:pic>
      <p:pic>
        <p:nvPicPr>
          <p:cNvPr id="3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F0AD87-3B60-BF35-AA44-E95092F7CD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660" y="1363407"/>
            <a:ext cx="3846157" cy="4996935"/>
          </a:xfrm>
          <a:prstGeom prst="rect">
            <a:avLst/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F108612-40BA-DC03-E623-243E9821D6F6}"/>
              </a:ext>
            </a:extLst>
          </p:cNvPr>
          <p:cNvSpPr txBox="1"/>
          <p:nvPr/>
        </p:nvSpPr>
        <p:spPr>
          <a:xfrm>
            <a:off x="703006" y="4331071"/>
            <a:ext cx="7026254" cy="307777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улучшили Честное Сообщество!</a:t>
            </a:r>
            <a:r>
              <a:rPr lang="en-US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Проще. Быстрее. Качественнее!</a:t>
            </a:r>
          </a:p>
        </p:txBody>
      </p:sp>
    </p:spTree>
    <p:extLst>
      <p:ext uri="{BB962C8B-B14F-4D97-AF65-F5344CB8AC3E}">
        <p14:creationId xmlns:p14="http://schemas.microsoft.com/office/powerpoint/2010/main" val="324434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32">
            <a:extLst>
              <a:ext uri="{FF2B5EF4-FFF2-40B4-BE49-F238E27FC236}">
                <a16:creationId xmlns:a16="http://schemas.microsoft.com/office/drawing/2014/main" id="{9CEA2D67-0475-A24C-B145-F1CCCF443792}"/>
              </a:ext>
            </a:extLst>
          </p:cNvPr>
          <p:cNvSpPr/>
          <p:nvPr/>
        </p:nvSpPr>
        <p:spPr>
          <a:xfrm>
            <a:off x="696000" y="360167"/>
            <a:ext cx="10800000" cy="90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</a:t>
            </a:r>
          </a:p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ответы на вопросы онлайн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FE959-895D-2F44-A269-9ECDCE3BE968}"/>
              </a:ext>
            </a:extLst>
          </p:cNvPr>
          <p:cNvSpPr txBox="1"/>
          <p:nvPr/>
        </p:nvSpPr>
        <p:spPr>
          <a:xfrm>
            <a:off x="1746218" y="2997333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8 800 222 15 23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4E8D3-8628-564A-8B4D-B9073F7B48E5}"/>
              </a:ext>
            </a:extLst>
          </p:cNvPr>
          <p:cNvSpPr txBox="1"/>
          <p:nvPr/>
        </p:nvSpPr>
        <p:spPr>
          <a:xfrm>
            <a:off x="1746218" y="2112914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A2374-C448-8440-8B3B-939A8CACCBBA}"/>
              </a:ext>
            </a:extLst>
          </p:cNvPr>
          <p:cNvSpPr txBox="1"/>
          <p:nvPr/>
        </p:nvSpPr>
        <p:spPr>
          <a:xfrm>
            <a:off x="696000" y="3927894"/>
            <a:ext cx="46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A5408A-E43B-724E-9698-8C84D90C0826}"/>
              </a:ext>
            </a:extLst>
          </p:cNvPr>
          <p:cNvGrpSpPr/>
          <p:nvPr/>
        </p:nvGrpSpPr>
        <p:grpSpPr>
          <a:xfrm>
            <a:off x="6230100" y="4738774"/>
            <a:ext cx="5358674" cy="1544297"/>
            <a:chOff x="6230100" y="4784376"/>
            <a:chExt cx="5358674" cy="15442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8F1747-0566-FD4C-B40A-FB2228E4CEEE}"/>
                </a:ext>
              </a:extLst>
            </p:cNvPr>
            <p:cNvSpPr txBox="1"/>
            <p:nvPr/>
          </p:nvSpPr>
          <p:spPr>
            <a:xfrm>
              <a:off x="7188390" y="4851708"/>
              <a:ext cx="44003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Регулярные обучающие вебинары на сайте </a:t>
              </a:r>
            </a:p>
            <a:p>
              <a:r>
                <a:rPr lang="ru-RU" sz="1400" b="1" u="sng" dirty="0" err="1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ЧестныйЗНАК.рф</a:t>
              </a:r>
              <a:endParaRPr lang="ru-RU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Раздел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расписания вебинаров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Записи мероприятий в разделе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видеоархив </a:t>
              </a:r>
            </a:p>
          </p:txBody>
        </p:sp>
        <p:pic>
          <p:nvPicPr>
            <p:cNvPr id="11" name="Рисунок 50">
              <a:extLst>
                <a:ext uri="{FF2B5EF4-FFF2-40B4-BE49-F238E27FC236}">
                  <a16:creationId xmlns:a16="http://schemas.microsoft.com/office/drawing/2014/main" id="{8A9896D5-6345-0644-B14F-362475E0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0100" y="4784376"/>
              <a:ext cx="778376" cy="1544297"/>
            </a:xfrm>
            <a:prstGeom prst="rect">
              <a:avLst/>
            </a:prstGeom>
          </p:spPr>
        </p:pic>
      </p:grp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1D681147-3203-7D47-9E73-6EECAB1CD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73" y="2014524"/>
            <a:ext cx="720000" cy="72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5DEAF7D-BC8A-CD4A-AA93-A440DD4B1638}"/>
              </a:ext>
            </a:extLst>
          </p:cNvPr>
          <p:cNvGrpSpPr/>
          <p:nvPr/>
        </p:nvGrpSpPr>
        <p:grpSpPr>
          <a:xfrm>
            <a:off x="6259288" y="2898943"/>
            <a:ext cx="5329486" cy="720000"/>
            <a:chOff x="6259288" y="3543880"/>
            <a:chExt cx="5329486" cy="720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E99A43-26D0-334D-9E31-14D8FC19C5C4}"/>
                </a:ext>
              </a:extLst>
            </p:cNvPr>
            <p:cNvSpPr txBox="1"/>
            <p:nvPr/>
          </p:nvSpPr>
          <p:spPr>
            <a:xfrm>
              <a:off x="7188390" y="3642270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Видео-инструкции и опыт участников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канале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YouTube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ЧестныйЗНАК</a:t>
              </a:r>
              <a:endPara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Рисунок 58">
              <a:extLst>
                <a:ext uri="{FF2B5EF4-FFF2-40B4-BE49-F238E27FC236}">
                  <a16:creationId xmlns:a16="http://schemas.microsoft.com/office/drawing/2014/main" id="{C0657955-8A87-704D-9185-C4BA9A24C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9288" y="3543880"/>
              <a:ext cx="720000" cy="72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1E9394-33ED-4544-83E2-DE4E1B7F42A0}"/>
              </a:ext>
            </a:extLst>
          </p:cNvPr>
          <p:cNvGrpSpPr/>
          <p:nvPr/>
        </p:nvGrpSpPr>
        <p:grpSpPr>
          <a:xfrm>
            <a:off x="6259288" y="2014524"/>
            <a:ext cx="4517160" cy="720000"/>
            <a:chOff x="836773" y="5618343"/>
            <a:chExt cx="4517160" cy="720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6D2207-3C72-2B4F-8CB1-989BEB6BA4C5}"/>
                </a:ext>
              </a:extLst>
            </p:cNvPr>
            <p:cNvSpPr txBox="1"/>
            <p:nvPr/>
          </p:nvSpPr>
          <p:spPr>
            <a:xfrm>
              <a:off x="1753933" y="5824455"/>
              <a:ext cx="3600000" cy="30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https://vk.com/crptec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pic>
          <p:nvPicPr>
            <p:cNvPr id="16" name="Рисунок 59">
              <a:extLst>
                <a:ext uri="{FF2B5EF4-FFF2-40B4-BE49-F238E27FC236}">
                  <a16:creationId xmlns:a16="http://schemas.microsoft.com/office/drawing/2014/main" id="{45278BEB-0464-974B-853C-E6C9E09F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773" y="5618343"/>
              <a:ext cx="720000" cy="720000"/>
            </a:xfrm>
            <a:prstGeom prst="rect">
              <a:avLst/>
            </a:prstGeom>
          </p:spPr>
        </p:pic>
      </p:grpSp>
      <p:pic>
        <p:nvPicPr>
          <p:cNvPr id="18" name="Рисунок 61">
            <a:extLst>
              <a:ext uri="{FF2B5EF4-FFF2-40B4-BE49-F238E27FC236}">
                <a16:creationId xmlns:a16="http://schemas.microsoft.com/office/drawing/2014/main" id="{37C6B103-8687-554F-AC02-2A7DE0461A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73" y="2898943"/>
            <a:ext cx="720000" cy="72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CA5B8E3-2484-7247-B4D0-4100748A8986}"/>
              </a:ext>
            </a:extLst>
          </p:cNvPr>
          <p:cNvGrpSpPr/>
          <p:nvPr/>
        </p:nvGrpSpPr>
        <p:grpSpPr>
          <a:xfrm>
            <a:off x="836773" y="4738774"/>
            <a:ext cx="5329485" cy="720000"/>
            <a:chOff x="6259288" y="2014524"/>
            <a:chExt cx="5329485" cy="720000"/>
          </a:xfrm>
        </p:grpSpPr>
        <p:pic>
          <p:nvPicPr>
            <p:cNvPr id="23" name="Рисунок 60">
              <a:extLst>
                <a:ext uri="{FF2B5EF4-FFF2-40B4-BE49-F238E27FC236}">
                  <a16:creationId xmlns:a16="http://schemas.microsoft.com/office/drawing/2014/main" id="{9D8C3D66-9915-6245-8D76-D518950C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9288" y="2014524"/>
              <a:ext cx="720000" cy="7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175AA0-BD63-6042-947E-5E64B2C05514}"/>
                </a:ext>
              </a:extLst>
            </p:cNvPr>
            <p:cNvSpPr txBox="1"/>
            <p:nvPr/>
          </p:nvSpPr>
          <p:spPr>
            <a:xfrm>
              <a:off x="7188389" y="2112914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новости маркировки в канале телеграмм</a:t>
              </a:r>
            </a:p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https://t.me/crptbreaking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79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04868D3D-C56F-B943-9BA7-52A90B0B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171" y="-1"/>
            <a:ext cx="6130829" cy="6858000"/>
          </a:xfrm>
          <a:prstGeom prst="rect">
            <a:avLst/>
          </a:prstGeom>
        </p:spPr>
      </p:pic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id="{5EB46129-57CA-D641-A1F0-EAEA30427303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1FE9DE-E045-A940-BF7D-9D9A82CAD5C5}"/>
              </a:ext>
            </a:extLst>
          </p:cNvPr>
          <p:cNvSpPr/>
          <p:nvPr/>
        </p:nvSpPr>
        <p:spPr>
          <a:xfrm>
            <a:off x="734676" y="3885108"/>
            <a:ext cx="4556989" cy="12464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39852"/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Техническая поддержка</a:t>
            </a:r>
            <a:endParaRPr lang="en-US" sz="15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  <a:p>
            <a:pPr defTabSz="839852"/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u="sng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support@crpt.ru</a:t>
            </a:r>
            <a:endParaRPr lang="en-US" sz="1500" b="1" u="sng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ru-RU" sz="1500" b="1" u="sng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5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73ECF50-AED9-8642-9032-7014F7A08841}"/>
              </a:ext>
            </a:extLst>
          </p:cNvPr>
          <p:cNvSpPr txBox="1">
            <a:spLocks/>
          </p:cNvSpPr>
          <p:nvPr/>
        </p:nvSpPr>
        <p:spPr>
          <a:xfrm>
            <a:off x="734676" y="778059"/>
            <a:ext cx="4556990" cy="7375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Прямая соединительная линия 13">
            <a:extLst>
              <a:ext uri="{FF2B5EF4-FFF2-40B4-BE49-F238E27FC236}">
                <a16:creationId xmlns:a16="http://schemas.microsoft.com/office/drawing/2014/main" id="{0D0157E4-AE71-B44D-8977-8E9279494BB4}"/>
              </a:ext>
            </a:extLst>
          </p:cNvPr>
          <p:cNvCxnSpPr>
            <a:cxnSpLocks/>
          </p:cNvCxnSpPr>
          <p:nvPr/>
        </p:nvCxnSpPr>
        <p:spPr>
          <a:xfrm flipH="1">
            <a:off x="734676" y="1590046"/>
            <a:ext cx="2326512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1F1C8C51-DEDF-384C-8279-7A2086F49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id="{5A10655A-DC5E-9DCB-368D-9DA8E1EA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856" y="1028077"/>
            <a:ext cx="4671144" cy="490133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Продукция, подлежащая маркировке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(ППР 2173 от 30.11.2022 г.)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220960A-5F6A-FA15-19EC-C62649E9B361}"/>
              </a:ext>
            </a:extLst>
          </p:cNvPr>
          <p:cNvSpPr txBox="1"/>
          <p:nvPr/>
        </p:nvSpPr>
        <p:spPr>
          <a:xfrm>
            <a:off x="516000" y="1490532"/>
            <a:ext cx="7112578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00" marR="600710" indent="-284400">
              <a:lnSpc>
                <a:spcPct val="100000"/>
              </a:lnSpc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Пиво солодовое и напитки пивные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2203 00, 2206 00; 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11.05.10.120; 11.05.10.130; 11.05.10.160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Сидры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00 310 0; 2206 00 510 0; 2206 00 810 0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11.03.10.211; 11.03.10.212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Прочие напитки с фактической концентрацией спирта не более 7% (медовуха, 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пуаре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00 390 1; 2206 00 590 1; 2206 00 890 1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11.03.10.210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BDE9FDFA-EB69-36B8-9C59-4449722CAAE1}"/>
              </a:ext>
            </a:extLst>
          </p:cNvPr>
          <p:cNvSpPr/>
          <p:nvPr/>
        </p:nvSpPr>
        <p:spPr>
          <a:xfrm>
            <a:off x="516000" y="4529727"/>
            <a:ext cx="6368276" cy="1037877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подлежит обязательной маркировке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Безалкогольное пиво, коды ТНВЭД: 2202 91 000 0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Танковое пиво (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форфасное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бойлерное)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C8A6693-B6FE-E7FB-2556-9F548E8EB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50" y="4715021"/>
            <a:ext cx="720000" cy="664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4A9B8D-63DB-08B2-B685-50A42DF1250E}"/>
              </a:ext>
            </a:extLst>
          </p:cNvPr>
          <p:cNvSpPr txBox="1"/>
          <p:nvPr/>
        </p:nvSpPr>
        <p:spPr>
          <a:xfrm>
            <a:off x="516000" y="5974781"/>
            <a:ext cx="111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dirty="0">
                <a:solidFill>
                  <a:srgbClr val="6D6E7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В целях определения продукции, подлежащей обязательной маркировке средствами идентификации, необходимо руководствоваться одновременно кодом ТНВЭД и кодом ОКПД-2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87528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5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5677F8E-4AEE-CF5A-A28F-8302BDFBB855}"/>
              </a:ext>
            </a:extLst>
          </p:cNvPr>
          <p:cNvSpPr/>
          <p:nvPr/>
        </p:nvSpPr>
        <p:spPr>
          <a:xfrm>
            <a:off x="2159168" y="2750143"/>
            <a:ext cx="1440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DE857C-65D8-5133-8173-5882A2C458A1}"/>
              </a:ext>
            </a:extLst>
          </p:cNvPr>
          <p:cNvSpPr/>
          <p:nvPr/>
        </p:nvSpPr>
        <p:spPr>
          <a:xfrm>
            <a:off x="3761161" y="2750143"/>
            <a:ext cx="1404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ПЭТ, Стекло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C9181D-08D1-DA03-D82F-4C4F2DCCCB18}"/>
              </a:ext>
            </a:extLst>
          </p:cNvPr>
          <p:cNvSpPr txBox="1"/>
          <p:nvPr/>
        </p:nvSpPr>
        <p:spPr>
          <a:xfrm>
            <a:off x="5309844" y="2750143"/>
            <a:ext cx="1440000" cy="507831"/>
          </a:xfrm>
          <a:prstGeom prst="rect">
            <a:avLst/>
          </a:prstGeom>
          <a:noFill/>
        </p:spPr>
        <p:txBody>
          <a:bodyPr wrap="square" t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 Банки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8460F6-98F7-422C-4C8E-B1AEFDE10954}"/>
              </a:ext>
            </a:extLst>
          </p:cNvPr>
          <p:cNvSpPr/>
          <p:nvPr/>
        </p:nvSpPr>
        <p:spPr>
          <a:xfrm>
            <a:off x="4754114" y="4462469"/>
            <a:ext cx="2551460" cy="7694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при подключении кеги к оборудованию для розлива;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Частичное выбытие с помощью ККТ</a:t>
            </a:r>
          </a:p>
          <a:p>
            <a:pPr algn="ctr"/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DC3AF5C-9FDE-0132-4A37-460BCFCE489F}"/>
              </a:ext>
            </a:extLst>
          </p:cNvPr>
          <p:cNvSpPr/>
          <p:nvPr/>
        </p:nvSpPr>
        <p:spPr>
          <a:xfrm>
            <a:off x="7454158" y="4462469"/>
            <a:ext cx="1820436" cy="61555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ПЭТ, Стекло, АЛ банки:</a:t>
            </a:r>
            <a:b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продажа маркированной штучной продукции с помощью ККТ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8712000" cy="54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Этапы запуска обязательной маркировки пива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62DEDA-6DCD-2A71-03BC-587357C7E4F7}"/>
              </a:ext>
            </a:extLst>
          </p:cNvPr>
          <p:cNvSpPr/>
          <p:nvPr/>
        </p:nvSpPr>
        <p:spPr>
          <a:xfrm>
            <a:off x="9590446" y="-10664"/>
            <a:ext cx="2593366" cy="68580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B99DF-E407-F6A4-21E0-82987B417542}"/>
              </a:ext>
            </a:extLst>
          </p:cNvPr>
          <p:cNvSpPr/>
          <p:nvPr/>
        </p:nvSpPr>
        <p:spPr>
          <a:xfrm>
            <a:off x="9659783" y="5689216"/>
            <a:ext cx="2454692" cy="626701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ПЭТ, Стекло, АЛ Банки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58">
            <a:extLst>
              <a:ext uri="{FF2B5EF4-FFF2-40B4-BE49-F238E27FC236}">
                <a16:creationId xmlns:a16="http://schemas.microsoft.com/office/drawing/2014/main" id="{B268675E-C126-E263-B079-CD4B3652D395}"/>
              </a:ext>
            </a:extLst>
          </p:cNvPr>
          <p:cNvSpPr/>
          <p:nvPr/>
        </p:nvSpPr>
        <p:spPr>
          <a:xfrm>
            <a:off x="9659783" y="1911734"/>
            <a:ext cx="2454692" cy="442035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пива: Кеги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6CA95-9D36-4179-B9AE-367708B81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7129" y="4487887"/>
            <a:ext cx="540000" cy="54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918D89-9304-2D8D-4B57-7A3871DAC193}"/>
              </a:ext>
            </a:extLst>
          </p:cNvPr>
          <p:cNvCxnSpPr>
            <a:cxnSpLocks/>
          </p:cNvCxnSpPr>
          <p:nvPr/>
        </p:nvCxnSpPr>
        <p:spPr>
          <a:xfrm>
            <a:off x="10887129" y="2353769"/>
            <a:ext cx="0" cy="197046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7">
            <a:extLst>
              <a:ext uri="{FF2B5EF4-FFF2-40B4-BE49-F238E27FC236}">
                <a16:creationId xmlns:a16="http://schemas.microsoft.com/office/drawing/2014/main" id="{5660611B-CA38-F700-C5DD-8C0A95A30353}"/>
              </a:ext>
            </a:extLst>
          </p:cNvPr>
          <p:cNvSpPr/>
          <p:nvPr/>
        </p:nvSpPr>
        <p:spPr>
          <a:xfrm>
            <a:off x="10134611" y="1452965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2024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159">
            <a:extLst>
              <a:ext uri="{FF2B5EF4-FFF2-40B4-BE49-F238E27FC236}">
                <a16:creationId xmlns:a16="http://schemas.microsoft.com/office/drawing/2014/main" id="{55775B62-6227-D877-099C-E53843000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7129" y="794698"/>
            <a:ext cx="540000" cy="540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12A820-7351-B77D-8072-17A0647976D4}"/>
              </a:ext>
            </a:extLst>
          </p:cNvPr>
          <p:cNvSpPr/>
          <p:nvPr/>
        </p:nvSpPr>
        <p:spPr>
          <a:xfrm>
            <a:off x="10134611" y="5191542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2025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47985-CC77-DB6D-91BE-0C006B79C66E}"/>
              </a:ext>
            </a:extLst>
          </p:cNvPr>
          <p:cNvSpPr txBox="1"/>
          <p:nvPr/>
        </p:nvSpPr>
        <p:spPr>
          <a:xfrm>
            <a:off x="516000" y="1157815"/>
            <a:ext cx="662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в системе маркировки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 с 1 марта 2023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772E16B-22B5-D963-B806-1B15B92D067B}"/>
              </a:ext>
            </a:extLst>
          </p:cNvPr>
          <p:cNvSpPr/>
          <p:nvPr/>
        </p:nvSpPr>
        <p:spPr>
          <a:xfrm>
            <a:off x="529040" y="1726906"/>
            <a:ext cx="1288800" cy="137717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79574-214F-8BFC-BFAF-8A22DEDD00CE}"/>
              </a:ext>
            </a:extLst>
          </p:cNvPr>
          <p:cNvSpPr txBox="1"/>
          <p:nvPr/>
        </p:nvSpPr>
        <p:spPr>
          <a:xfrm>
            <a:off x="530650" y="2487170"/>
            <a:ext cx="1285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 /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DE5D4B6-173F-6B77-6FE8-FEAA7207E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04" y="1850289"/>
            <a:ext cx="594000" cy="5940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940C871-C743-DF09-589B-CD35C910E726}"/>
              </a:ext>
            </a:extLst>
          </p:cNvPr>
          <p:cNvSpPr/>
          <p:nvPr/>
        </p:nvSpPr>
        <p:spPr>
          <a:xfrm>
            <a:off x="516000" y="3493346"/>
            <a:ext cx="1315008" cy="1332000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F7785A-C28B-C91D-5935-E38E6ED8A0E0}"/>
              </a:ext>
            </a:extLst>
          </p:cNvPr>
          <p:cNvGrpSpPr/>
          <p:nvPr/>
        </p:nvGrpSpPr>
        <p:grpSpPr>
          <a:xfrm>
            <a:off x="716096" y="3694706"/>
            <a:ext cx="914817" cy="929281"/>
            <a:chOff x="716096" y="3620868"/>
            <a:chExt cx="914817" cy="92928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025C11-BD6A-491A-CEDC-15FFEC29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984" y="3620868"/>
              <a:ext cx="595041" cy="59504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BFCB36-A121-FD21-7AF1-6DC6223ADAE5}"/>
                </a:ext>
              </a:extLst>
            </p:cNvPr>
            <p:cNvSpPr txBox="1"/>
            <p:nvPr/>
          </p:nvSpPr>
          <p:spPr>
            <a:xfrm>
              <a:off x="716096" y="4301395"/>
              <a:ext cx="914817" cy="24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РОЗНИЦА</a:t>
              </a:r>
            </a:p>
          </p:txBody>
        </p:sp>
      </p:grpSp>
      <p:sp>
        <p:nvSpPr>
          <p:cNvPr id="26" name="Rounded Rectangle 115">
            <a:extLst>
              <a:ext uri="{FF2B5EF4-FFF2-40B4-BE49-F238E27FC236}">
                <a16:creationId xmlns:a16="http://schemas.microsoft.com/office/drawing/2014/main" id="{29D6C57F-5C22-E0AF-768D-DD362BD37178}"/>
              </a:ext>
            </a:extLst>
          </p:cNvPr>
          <p:cNvSpPr/>
          <p:nvPr/>
        </p:nvSpPr>
        <p:spPr>
          <a:xfrm>
            <a:off x="516000" y="5163467"/>
            <a:ext cx="1315008" cy="135225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65C5B96-652D-608D-BD7C-6EE1CC38D1D1}"/>
              </a:ext>
            </a:extLst>
          </p:cNvPr>
          <p:cNvGrpSpPr/>
          <p:nvPr/>
        </p:nvGrpSpPr>
        <p:grpSpPr>
          <a:xfrm>
            <a:off x="516000" y="5388890"/>
            <a:ext cx="1315008" cy="881157"/>
            <a:chOff x="516000" y="5731060"/>
            <a:chExt cx="1315008" cy="881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A2996AD-DAD0-947B-E5B6-924239F51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984" y="5731060"/>
              <a:ext cx="595041" cy="59504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24F13D-D492-1D29-85F0-CDCEFD7F75FF}"/>
                </a:ext>
              </a:extLst>
            </p:cNvPr>
            <p:cNvSpPr txBox="1"/>
            <p:nvPr/>
          </p:nvSpPr>
          <p:spPr>
            <a:xfrm>
              <a:off x="516000" y="6365996"/>
              <a:ext cx="1315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УЧАСТНИКИ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E3972F3-26DD-1ABB-DAA5-7D0B78408DB2}"/>
              </a:ext>
            </a:extLst>
          </p:cNvPr>
          <p:cNvSpPr/>
          <p:nvPr/>
        </p:nvSpPr>
        <p:spPr>
          <a:xfrm>
            <a:off x="3707161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октября 2023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id="{4BE88A0C-09D7-12AF-AFCA-1D7DE3FB18CE}"/>
              </a:ext>
            </a:extLst>
          </p:cNvPr>
          <p:cNvSpPr/>
          <p:nvPr/>
        </p:nvSpPr>
        <p:spPr>
          <a:xfrm>
            <a:off x="5273844" y="1726907"/>
            <a:ext cx="1512000" cy="3077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5C73A8C0-4FF8-5074-C034-2D7EDFC9A6D5}"/>
              </a:ext>
            </a:extLst>
          </p:cNvPr>
          <p:cNvCxnSpPr>
            <a:cxnSpLocks/>
            <a:stCxn id="34" idx="3"/>
            <a:endCxn id="39" idx="1"/>
          </p:cNvCxnSpPr>
          <p:nvPr/>
        </p:nvCxnSpPr>
        <p:spPr>
          <a:xfrm>
            <a:off x="3149168" y="2392907"/>
            <a:ext cx="104399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9CEC98A3-416A-FBEB-AFEB-74272FE94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609168" y="2122907"/>
            <a:ext cx="540000" cy="540000"/>
          </a:xfrm>
          <a:prstGeom prst="rect">
            <a:avLst/>
          </a:prstGeom>
        </p:spPr>
      </p:pic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id="{19191859-934C-EF5D-93F1-D6E90B8ED43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299844" y="2392907"/>
            <a:ext cx="267828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">
            <a:extLst>
              <a:ext uri="{FF2B5EF4-FFF2-40B4-BE49-F238E27FC236}">
                <a16:creationId xmlns:a16="http://schemas.microsoft.com/office/drawing/2014/main" id="{9031334F-E3D3-6BFA-DAAE-7FF50E093188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4733161" y="2392907"/>
            <a:ext cx="102668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13">
            <a:extLst>
              <a:ext uri="{FF2B5EF4-FFF2-40B4-BE49-F238E27FC236}">
                <a16:creationId xmlns:a16="http://schemas.microsoft.com/office/drawing/2014/main" id="{AB71381D-C372-B4BD-DA95-598F6DF5DF3F}"/>
              </a:ext>
            </a:extLst>
          </p:cNvPr>
          <p:cNvSpPr/>
          <p:nvPr/>
        </p:nvSpPr>
        <p:spPr>
          <a:xfrm>
            <a:off x="4303415" y="2346784"/>
            <a:ext cx="285717" cy="409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69">
            <a:extLst>
              <a:ext uri="{FF2B5EF4-FFF2-40B4-BE49-F238E27FC236}">
                <a16:creationId xmlns:a16="http://schemas.microsoft.com/office/drawing/2014/main" id="{0BCBA8A0-FA97-DD22-3DAB-89B8187628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193161" y="2122907"/>
            <a:ext cx="540000" cy="540000"/>
          </a:xfrm>
          <a:prstGeom prst="rect">
            <a:avLst/>
          </a:prstGeom>
          <a:noFill/>
        </p:spPr>
      </p:pic>
      <p:sp>
        <p:nvSpPr>
          <p:cNvPr id="40" name="Rounded Rectangle 74">
            <a:extLst>
              <a:ext uri="{FF2B5EF4-FFF2-40B4-BE49-F238E27FC236}">
                <a16:creationId xmlns:a16="http://schemas.microsoft.com/office/drawing/2014/main" id="{010EE992-6C9B-0D10-760F-A87E44481BE4}"/>
              </a:ext>
            </a:extLst>
          </p:cNvPr>
          <p:cNvSpPr/>
          <p:nvPr/>
        </p:nvSpPr>
        <p:spPr>
          <a:xfrm>
            <a:off x="2123168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" name="Рисунок 5">
            <a:extLst>
              <a:ext uri="{FF2B5EF4-FFF2-40B4-BE49-F238E27FC236}">
                <a16:creationId xmlns:a16="http://schemas.microsoft.com/office/drawing/2014/main" id="{6FAD22BA-E3B9-91EB-3CBF-903EDEB459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759844" y="2122907"/>
            <a:ext cx="540000" cy="540000"/>
          </a:xfrm>
          <a:prstGeom prst="rect">
            <a:avLst/>
          </a:prstGeom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id="{1589A43A-8A66-13DF-65E6-28B632E739F9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8634376" y="4105233"/>
            <a:ext cx="4860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958E63-728F-7406-7D4F-0EE528CE271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1755555" y="4105233"/>
            <a:ext cx="4004289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CF51570D-E55D-A9F4-74AC-72F685A75B8B}"/>
              </a:ext>
            </a:extLst>
          </p:cNvPr>
          <p:cNvCxnSpPr>
            <a:cxnSpLocks/>
            <a:stCxn id="76" idx="3"/>
            <a:endCxn id="82" idx="1"/>
          </p:cNvCxnSpPr>
          <p:nvPr/>
        </p:nvCxnSpPr>
        <p:spPr>
          <a:xfrm>
            <a:off x="6299844" y="4105233"/>
            <a:ext cx="179453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3">
            <a:extLst>
              <a:ext uri="{FF2B5EF4-FFF2-40B4-BE49-F238E27FC236}">
                <a16:creationId xmlns:a16="http://schemas.microsoft.com/office/drawing/2014/main" id="{1FF8D804-E9E7-CED9-1AC9-82B32446B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59844" y="3835233"/>
            <a:ext cx="540000" cy="540000"/>
          </a:xfrm>
          <a:prstGeom prst="rect">
            <a:avLst/>
          </a:prstGeom>
        </p:spPr>
      </p:pic>
      <p:sp>
        <p:nvSpPr>
          <p:cNvPr id="77" name="Rounded Rectangle 74">
            <a:extLst>
              <a:ext uri="{FF2B5EF4-FFF2-40B4-BE49-F238E27FC236}">
                <a16:creationId xmlns:a16="http://schemas.microsoft.com/office/drawing/2014/main" id="{9958DAFC-CCF0-B16F-81C0-88B1CBDDFCE4}"/>
              </a:ext>
            </a:extLst>
          </p:cNvPr>
          <p:cNvSpPr/>
          <p:nvPr/>
        </p:nvSpPr>
        <p:spPr>
          <a:xfrm>
            <a:off x="5273844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" name="Picture 33">
            <a:extLst>
              <a:ext uri="{FF2B5EF4-FFF2-40B4-BE49-F238E27FC236}">
                <a16:creationId xmlns:a16="http://schemas.microsoft.com/office/drawing/2014/main" id="{CA54A9AD-B46A-38BA-AAF0-F6E7B94745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094376" y="3851793"/>
            <a:ext cx="540000" cy="506880"/>
          </a:xfrm>
          <a:prstGeom prst="rect">
            <a:avLst/>
          </a:prstGeom>
        </p:spPr>
      </p:pic>
      <p:sp>
        <p:nvSpPr>
          <p:cNvPr id="83" name="Rounded Rectangle 74">
            <a:extLst>
              <a:ext uri="{FF2B5EF4-FFF2-40B4-BE49-F238E27FC236}">
                <a16:creationId xmlns:a16="http://schemas.microsoft.com/office/drawing/2014/main" id="{AE796D94-ED3F-57B1-8C69-F6D87B798358}"/>
              </a:ext>
            </a:extLst>
          </p:cNvPr>
          <p:cNvSpPr/>
          <p:nvPr/>
        </p:nvSpPr>
        <p:spPr>
          <a:xfrm>
            <a:off x="7608376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июня 2024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CD8046C-AADC-F4EB-8861-B7CD37D891D5}"/>
              </a:ext>
            </a:extLst>
          </p:cNvPr>
          <p:cNvSpPr/>
          <p:nvPr/>
        </p:nvSpPr>
        <p:spPr>
          <a:xfrm>
            <a:off x="2041392" y="6135247"/>
            <a:ext cx="164504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Артикульно-партионный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(ЕГАИС)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530933A-96FC-EDFE-0CE5-D439A6CB6018}"/>
              </a:ext>
            </a:extLst>
          </p:cNvPr>
          <p:cNvSpPr/>
          <p:nvPr/>
        </p:nvSpPr>
        <p:spPr>
          <a:xfrm>
            <a:off x="4884157" y="6135247"/>
            <a:ext cx="320518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Акты списания ежедневно и декларации ежеквартально в ЕГАИС: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BFD2C94F-A414-59D1-995F-CD622B9019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44829" y="5564683"/>
            <a:ext cx="483839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8CEC50D-B477-7891-6C72-EFB4A401F4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93913" y="5564683"/>
            <a:ext cx="540000" cy="540000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563793A-1EFE-4D12-F62B-897184772803}"/>
              </a:ext>
            </a:extLst>
          </p:cNvPr>
          <p:cNvCxnSpPr>
            <a:cxnSpLocks/>
            <a:stCxn id="100" idx="3"/>
            <a:endCxn id="99" idx="1"/>
          </p:cNvCxnSpPr>
          <p:nvPr/>
        </p:nvCxnSpPr>
        <p:spPr>
          <a:xfrm>
            <a:off x="3133913" y="5834683"/>
            <a:ext cx="3110916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">
            <a:extLst>
              <a:ext uri="{FF2B5EF4-FFF2-40B4-BE49-F238E27FC236}">
                <a16:creationId xmlns:a16="http://schemas.microsoft.com/office/drawing/2014/main" id="{C29B4D13-CF12-05C1-756A-F3AF131261F7}"/>
              </a:ext>
            </a:extLst>
          </p:cNvPr>
          <p:cNvCxnSpPr>
            <a:cxnSpLocks/>
          </p:cNvCxnSpPr>
          <p:nvPr/>
        </p:nvCxnSpPr>
        <p:spPr>
          <a:xfrm>
            <a:off x="6780862" y="5834683"/>
            <a:ext cx="2339514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74">
            <a:extLst>
              <a:ext uri="{FF2B5EF4-FFF2-40B4-BE49-F238E27FC236}">
                <a16:creationId xmlns:a16="http://schemas.microsoft.com/office/drawing/2014/main" id="{E2738E62-351E-4356-B70B-B4192BA80A8A}"/>
              </a:ext>
            </a:extLst>
          </p:cNvPr>
          <p:cNvSpPr/>
          <p:nvPr/>
        </p:nvSpPr>
        <p:spPr>
          <a:xfrm>
            <a:off x="2134640" y="5169671"/>
            <a:ext cx="6985735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изменений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9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начать работать с Честный знак?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6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21B256-80BF-E5C5-79F4-973ADBAE897F}"/>
              </a:ext>
            </a:extLst>
          </p:cNvPr>
          <p:cNvSpPr/>
          <p:nvPr/>
        </p:nvSpPr>
        <p:spPr>
          <a:xfrm>
            <a:off x="0" y="5390318"/>
            <a:ext cx="12192000" cy="1467681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Начало работы с маркировкой</a:t>
            </a:r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04E9F-8604-4D37-088B-376BF2E35C5C}"/>
              </a:ext>
            </a:extLst>
          </p:cNvPr>
          <p:cNvSpPr txBox="1"/>
          <p:nvPr/>
        </p:nvSpPr>
        <p:spPr>
          <a:xfrm>
            <a:off x="516000" y="2521059"/>
            <a:ext cx="3600000" cy="1846659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ЗАРЕГИСТРИРОВАТЬСЯ В СИСТЕМЕ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https://markirovka.crpt.ru/register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открывшемся окне нажмите ссылку «Зарегистрируйтесь».</a:t>
            </a:r>
          </a:p>
          <a:p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поле «Электронная подпись» из выпадающего списка выберите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 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генерального директора организации, на форме отобразятся сведения об организации.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3C1F3-575B-B83C-E9DF-9BE013A6E9C4}"/>
              </a:ext>
            </a:extLst>
          </p:cNvPr>
          <p:cNvSpPr txBox="1"/>
          <p:nvPr/>
        </p:nvSpPr>
        <p:spPr>
          <a:xfrm>
            <a:off x="4296000" y="2521059"/>
            <a:ext cx="3600000" cy="258532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ОПИСАТЬ ТОВАРЫ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В КАТАЛОГЕ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Реестр товаров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состоящий из карточек единичных товаров и наборов, формируется в Каталоге маркированных товаров (КМТ). Доступ к КМТ осуществляется из Единого личного кабинета (ЕЛК) системы маркировки «Честный ЗНАК». </a:t>
            </a: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Карточки товаров, ранее созданные в системе ГС1 РУС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можно самостоятельно загрузить в КМТ, воспользовавшись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одноименнои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кнопкои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в профиле участника. 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3A6FF-1CD1-7C67-B27E-70BA048CA916}"/>
              </a:ext>
            </a:extLst>
          </p:cNvPr>
          <p:cNvSpPr txBox="1"/>
          <p:nvPr/>
        </p:nvSpPr>
        <p:spPr>
          <a:xfrm>
            <a:off x="8076000" y="2521059"/>
            <a:ext cx="3600000" cy="166199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ЗАКАЗАТЬ КОДЫ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До начала обязательной маркировки коды предоставляются бесплатно.</a:t>
            </a: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 кодов маркировки происходит в СУЗ (станция управления заказами кодов маркировки).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53DA254-79A0-4AF9-83FD-AFE4E70CD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6000" y="1409123"/>
            <a:ext cx="715392" cy="82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B3A469-2C22-344B-FBFC-A55536CA5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82000" y="1409123"/>
            <a:ext cx="828000" cy="82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08557D8-07C6-843A-ED2B-A07D20AF68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462000" y="1409123"/>
            <a:ext cx="828000" cy="82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5C4C45-A9D4-25C3-1E06-C25FE46C5DE8}"/>
              </a:ext>
            </a:extLst>
          </p:cNvPr>
          <p:cNvSpPr txBox="1"/>
          <p:nvPr/>
        </p:nvSpPr>
        <p:spPr>
          <a:xfrm>
            <a:off x="1231392" y="5748039"/>
            <a:ext cx="5036344" cy="776348"/>
          </a:xfrm>
          <a:prstGeom prst="rect">
            <a:avLst/>
          </a:prstGeom>
          <a:noFill/>
        </p:spPr>
        <p:txBody>
          <a:bodyPr wrap="square" lIns="180000" tIns="72000" rIns="0" bIns="72000" numCol="1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Подробные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инструкции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от Оператора на сайте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200" dirty="0" err="1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честныйзнак.рф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business/doc/?id=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Инструкция_по_регистрации_участника_оборота_товаров.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  <a:endParaRPr lang="ru-RU" sz="1200" dirty="0">
              <a:solidFill>
                <a:schemeClr val="bg1"/>
              </a:solidFill>
              <a:latin typeface="Segoe UI Semilight" panose="020B0502040204020203" pitchFamily="34" charset="0"/>
              <a:cs typeface="Segoe UI Semi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11FD5-C898-DAB3-5CB2-EBF75A02F139}"/>
              </a:ext>
            </a:extLst>
          </p:cNvPr>
          <p:cNvSpPr txBox="1"/>
          <p:nvPr/>
        </p:nvSpPr>
        <p:spPr>
          <a:xfrm>
            <a:off x="7896000" y="5748039"/>
            <a:ext cx="3822862" cy="776348"/>
          </a:xfrm>
          <a:prstGeom prst="rect">
            <a:avLst/>
          </a:prstGeom>
          <a:noFill/>
        </p:spPr>
        <p:txBody>
          <a:bodyPr wrap="square" lIns="180000" tIns="72000" rIns="0" bIns="72000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Большое количество обучающих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видеороликов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на каждую тему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https://kb.crpt.ru/_wt/video_instructions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A5D5235-1F9D-87D9-5C39-8424424AEE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16000" y="5778517"/>
            <a:ext cx="715392" cy="7153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F9CAF05-2086-1781-4C4C-72DF23648E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180608" y="5778517"/>
            <a:ext cx="715392" cy="7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3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32C7E90A-E7AF-6FFF-2768-D63E5DEDD16A}"/>
              </a:ext>
            </a:extLst>
          </p:cNvPr>
          <p:cNvSpPr/>
          <p:nvPr/>
        </p:nvSpPr>
        <p:spPr>
          <a:xfrm>
            <a:off x="7144397" y="0"/>
            <a:ext cx="5047603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6112397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товара = получение кода товара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17AFB4-62C1-762E-696F-0D449EC51A9B}"/>
              </a:ext>
            </a:extLst>
          </p:cNvPr>
          <p:cNvSpPr/>
          <p:nvPr/>
        </p:nvSpPr>
        <p:spPr>
          <a:xfrm>
            <a:off x="516000" y="1512021"/>
            <a:ext cx="61880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страна производства по общероссийскому классификатору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товара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ЕГАИС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полное наименование товара;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знаков ТН ВЭД и код ОКПД2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товарный знак или торговое обозначение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реквизиты регистрации товарного знака (при наличии)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тип, объем, состав продукта;</a:t>
            </a:r>
          </a:p>
          <a:p>
            <a:pPr marL="27360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характеристики, тип и материал упаковки; 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основной состав;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объемная доля спирта;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декларация соответствия;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географическое указание или НМПТ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фильтрации, пастеризации, сахар и метод газирования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годности пива при вскрытии кега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государственной регистрации товарного знака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свидетельства о праве на географическое указание</a:t>
            </a:r>
          </a:p>
        </p:txBody>
      </p:sp>
      <p:pic>
        <p:nvPicPr>
          <p:cNvPr id="5" name="Рисунок 47">
            <a:extLst>
              <a:ext uri="{FF2B5EF4-FFF2-40B4-BE49-F238E27FC236}">
                <a16:creationId xmlns:a16="http://schemas.microsoft.com/office/drawing/2014/main" id="{99A9305A-8977-D67E-E4F5-DF012DA0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7442" y="359999"/>
            <a:ext cx="3641512" cy="3554115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ABB3E326-F9B2-EB34-4FA5-3C7B69B79500}"/>
              </a:ext>
            </a:extLst>
          </p:cNvPr>
          <p:cNvSpPr/>
          <p:nvPr/>
        </p:nvSpPr>
        <p:spPr>
          <a:xfrm>
            <a:off x="7397664" y="4605756"/>
            <a:ext cx="4541069" cy="1640498"/>
          </a:xfrm>
          <a:prstGeom prst="roundRect">
            <a:avLst>
              <a:gd name="adj" fmla="val 957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Регистрация пива и слабоалкогольных напитков в Национальном каталоге (подсистема ГИС МТ) = получение кода товара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DA4D47D-383F-57DB-A75A-DC1F44AB1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7442" y="5093845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469F3214-CE8A-4FDB-AE84-F4D7B83C16D0}"/>
              </a:ext>
            </a:extLst>
          </p:cNvPr>
          <p:cNvSpPr txBox="1"/>
          <p:nvPr/>
        </p:nvSpPr>
        <p:spPr>
          <a:xfrm>
            <a:off x="516000" y="6174073"/>
            <a:ext cx="9441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кода 50 копеек без НДС. До начала обязательной маркировки коды предоставляются бесплатно.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E8A168-8AA8-4442-8666-DD97F8AAE7BD}"/>
              </a:ext>
            </a:extLst>
          </p:cNvPr>
          <p:cNvSpPr txBox="1"/>
          <p:nvPr/>
        </p:nvSpPr>
        <p:spPr>
          <a:xfrm>
            <a:off x="3048000" y="14392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СПОСОБЫ ОПЛАТЫ КОДОВ МАРКИРОВКИ: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5C9086-7515-51F8-27BF-EACE7FD87EC4}"/>
              </a:ext>
            </a:extLst>
          </p:cNvPr>
          <p:cNvCxnSpPr>
            <a:cxnSpLocks/>
          </p:cNvCxnSpPr>
          <p:nvPr/>
        </p:nvCxnSpPr>
        <p:spPr>
          <a:xfrm>
            <a:off x="516000" y="604270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Схемы оплаты кодов маркировки</a:t>
            </a:r>
            <a:endParaRPr lang="ru-PT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26991E-684D-B7F2-9083-6A8271535B91}"/>
              </a:ext>
            </a:extLst>
          </p:cNvPr>
          <p:cNvGrpSpPr/>
          <p:nvPr/>
        </p:nvGrpSpPr>
        <p:grpSpPr>
          <a:xfrm>
            <a:off x="921742" y="2138098"/>
            <a:ext cx="10348516" cy="3511048"/>
            <a:chOff x="1266143" y="1816126"/>
            <a:chExt cx="10348516" cy="35110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C382FD-D461-AFFE-746B-103C3CAB761E}"/>
                </a:ext>
              </a:extLst>
            </p:cNvPr>
            <p:cNvGrpSpPr/>
            <p:nvPr/>
          </p:nvGrpSpPr>
          <p:grpSpPr>
            <a:xfrm>
              <a:off x="5401484" y="4761635"/>
              <a:ext cx="6213175" cy="565539"/>
              <a:chOff x="5401484" y="4761635"/>
              <a:chExt cx="6213175" cy="565539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id="{493C0153-FD81-D447-864F-B746D96514FF}"/>
                  </a:ext>
                </a:extLst>
              </p:cNvPr>
              <p:cNvSpPr txBox="1"/>
              <p:nvPr/>
            </p:nvSpPr>
            <p:spPr>
              <a:xfrm>
                <a:off x="8554659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>
                  <a:spcBef>
                    <a:spcPts val="1000"/>
                  </a:spcBef>
                </a:pP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365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в типографии.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id="{B489CE0A-B2BA-D84D-BBF7-1E8BEFD08CFC}"/>
                  </a:ext>
                </a:extLst>
              </p:cNvPr>
              <p:cNvSpPr txBox="1"/>
              <p:nvPr/>
            </p:nvSpPr>
            <p:spPr>
              <a:xfrm>
                <a:off x="5401484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/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на производстве</a:t>
                </a:r>
              </a:p>
            </p:txBody>
          </p:sp>
        </p:grp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97F44A9A-34B9-B541-B824-C40C6EA4619A}"/>
                </a:ext>
              </a:extLst>
            </p:cNvPr>
            <p:cNvSpPr txBox="1"/>
            <p:nvPr/>
          </p:nvSpPr>
          <p:spPr>
            <a:xfrm>
              <a:off x="1266143" y="2220242"/>
              <a:ext cx="4320000" cy="106311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ЭМИССИИ:</a:t>
              </a:r>
              <a:r>
                <a:rPr lang="en-US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2" algn="ctr">
                <a:spcBef>
                  <a:spcPts val="10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резервируются после подписания заказа кодов, списываются при завершении эмиссии кодов (заказ кодов с статусе «Готов»)</a:t>
              </a:r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1C5AABFE-9717-C348-AA97-5DC4695FC683}"/>
                </a:ext>
              </a:extLst>
            </p:cNvPr>
            <p:cNvSpPr txBox="1"/>
            <p:nvPr/>
          </p:nvSpPr>
          <p:spPr>
            <a:xfrm>
              <a:off x="6348071" y="2220242"/>
              <a:ext cx="4320000" cy="8887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ОТЧЕТУ О НАНЕСЕНИИ</a:t>
              </a:r>
              <a:r>
                <a:rPr lang="ru-RU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pPr marL="0" lvl="2" algn="ctr">
                <a:spcBef>
                  <a:spcPts val="12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списываются с лицевого счета после успешной обработки отчета о нанесении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B74EC13-C1D7-C749-8A3C-61097EA7DD99}"/>
                </a:ext>
              </a:extLst>
            </p:cNvPr>
            <p:cNvSpPr txBox="1"/>
            <p:nvPr/>
          </p:nvSpPr>
          <p:spPr>
            <a:xfrm>
              <a:off x="2295606" y="4837834"/>
              <a:ext cx="2261074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000"/>
                </a:spcBef>
              </a:pPr>
              <a:r>
                <a:rPr lang="ru-RU" sz="12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Срок жизни КМ </a:t>
              </a:r>
            </a:p>
            <a:p>
              <a:pPr marL="0" lvl="2" algn="ctr"/>
              <a:r>
                <a:rPr lang="ru-RU" sz="12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 отсчитывается</a:t>
              </a:r>
            </a:p>
          </p:txBody>
        </p: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id="{13D0E9E5-B701-49E3-BAF6-96D308B2E46F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43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631FAF98-6504-4A0C-93C0-6168082016F0}"/>
                </a:ext>
              </a:extLst>
            </p:cNvPr>
            <p:cNvSpPr/>
            <p:nvPr/>
          </p:nvSpPr>
          <p:spPr>
            <a:xfrm>
              <a:off x="3245169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BADA0BF-7BE6-4AE3-82D2-8CD59D08204D}"/>
                </a:ext>
              </a:extLst>
            </p:cNvPr>
            <p:cNvSpPr/>
            <p:nvPr/>
          </p:nvSpPr>
          <p:spPr>
            <a:xfrm>
              <a:off x="8327097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3ECF7CFD-65F2-4852-8E63-CB4BC6F0E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142" y="3292134"/>
              <a:ext cx="2" cy="349037"/>
            </a:xfrm>
            <a:prstGeom prst="straightConnector1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Рисунок 47">
              <a:extLst>
                <a:ext uri="{FF2B5EF4-FFF2-40B4-BE49-F238E27FC236}">
                  <a16:creationId xmlns:a16="http://schemas.microsoft.com/office/drawing/2014/main" id="{58501BCD-8FB3-461E-BC90-90041A70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1519" y="3677406"/>
              <a:ext cx="1050034" cy="1050034"/>
            </a:xfrm>
            <a:prstGeom prst="rect">
              <a:avLst/>
            </a:prstGeom>
          </p:spPr>
        </p:pic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id="{9795B2A9-AC48-46CA-9976-F3ADED66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059" y="3677406"/>
              <a:ext cx="907200" cy="907200"/>
            </a:xfrm>
            <a:prstGeom prst="rect">
              <a:avLst/>
            </a:prstGeom>
          </p:spPr>
        </p:pic>
        <p:pic>
          <p:nvPicPr>
            <p:cNvPr id="61" name="Picture 35">
              <a:extLst>
                <a:ext uri="{FF2B5EF4-FFF2-40B4-BE49-F238E27FC236}">
                  <a16:creationId xmlns:a16="http://schemas.microsoft.com/office/drawing/2014/main" id="{9D9041FA-2774-4A4F-BEB4-D856A98F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8659" y="3747986"/>
              <a:ext cx="874968" cy="874968"/>
            </a:xfrm>
            <a:prstGeom prst="rect">
              <a:avLst/>
            </a:prstGeom>
          </p:spPr>
        </p:pic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id="{E818BDE1-700D-0B2D-7EC6-0BFF79ADE8AE}"/>
                </a:ext>
              </a:extLst>
            </p:cNvPr>
            <p:cNvCxnSpPr>
              <a:cxnSpLocks/>
            </p:cNvCxnSpPr>
            <p:nvPr/>
          </p:nvCxnSpPr>
          <p:spPr>
            <a:xfrm>
              <a:off x="8148071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ECCA39AC-B3E3-D209-39DB-A6F5143DA0DC}"/>
                </a:ext>
              </a:extLst>
            </p:cNvPr>
            <p:cNvCxnSpPr>
              <a:stCxn id="29" idx="2"/>
              <a:endCxn id="49" idx="0"/>
            </p:cNvCxnSpPr>
            <p:nvPr/>
          </p:nvCxnSpPr>
          <p:spPr>
            <a:xfrm rot="5400000">
              <a:off x="7443075" y="2612409"/>
              <a:ext cx="568459" cy="1561535"/>
            </a:xfrm>
            <a:prstGeom prst="bentConnector3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FE3722C7-3EEC-7306-3157-C199426526D6}"/>
                </a:ext>
              </a:extLst>
            </p:cNvPr>
            <p:cNvCxnSpPr>
              <a:cxnSpLocks/>
              <a:stCxn id="29" idx="2"/>
              <a:endCxn id="52" idx="0"/>
            </p:cNvCxnSpPr>
            <p:nvPr/>
          </p:nvCxnSpPr>
          <p:spPr>
            <a:xfrm rot="16200000" flipH="1">
              <a:off x="9012136" y="2604882"/>
              <a:ext cx="568459" cy="15765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A6AE01-88F9-717D-F118-D0B09AB1292B}"/>
              </a:ext>
            </a:extLst>
          </p:cNvPr>
          <p:cNvCxnSpPr>
            <a:cxnSpLocks/>
          </p:cNvCxnSpPr>
          <p:nvPr/>
        </p:nvCxnSpPr>
        <p:spPr>
          <a:xfrm>
            <a:off x="516000" y="1857074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06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2600</Words>
  <Application>Microsoft Office PowerPoint</Application>
  <PresentationFormat>Широкоэкранный</PresentationFormat>
  <Paragraphs>441</Paragraphs>
  <Slides>32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Segoe UI</vt:lpstr>
      <vt:lpstr>Segoe UI Semilight</vt:lpstr>
      <vt:lpstr>Verdana</vt:lpstr>
      <vt:lpstr>Wingdings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Низамиди Яна</cp:lastModifiedBy>
  <cp:revision>34</cp:revision>
  <dcterms:created xsi:type="dcterms:W3CDTF">2021-09-02T15:24:48Z</dcterms:created>
  <dcterms:modified xsi:type="dcterms:W3CDTF">2023-02-17T08:58:48Z</dcterms:modified>
</cp:coreProperties>
</file>